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3"/>
  </p:notesMasterIdLst>
  <p:sldIdLst>
    <p:sldId id="1970" r:id="rId5"/>
    <p:sldId id="1965" r:id="rId6"/>
    <p:sldId id="1967" r:id="rId7"/>
    <p:sldId id="1976" r:id="rId8"/>
    <p:sldId id="2147474730" r:id="rId9"/>
    <p:sldId id="263" r:id="rId10"/>
    <p:sldId id="2147474751" r:id="rId11"/>
    <p:sldId id="2147474749" r:id="rId12"/>
    <p:sldId id="2147474750" r:id="rId13"/>
    <p:sldId id="2147474735" r:id="rId14"/>
    <p:sldId id="2147474738" r:id="rId15"/>
    <p:sldId id="2147474739" r:id="rId16"/>
    <p:sldId id="2147474741" r:id="rId17"/>
    <p:sldId id="2147474742" r:id="rId18"/>
    <p:sldId id="2147474687" r:id="rId19"/>
    <p:sldId id="2147474732" r:id="rId20"/>
    <p:sldId id="2147474731" r:id="rId21"/>
    <p:sldId id="214747475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B4EFF1-80A2-DA84-467B-66BD650517DB}" name="Amber Kemp" initials="AK" userId="S::CN271088@centene.com::53db248c-9c45-4b6a-93fd-0545e8e747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elly Yu" initials="KY" lastIdx="21" clrIdx="0">
    <p:extLst>
      <p:ext uri="{19B8F6BF-5375-455C-9EA6-DF929625EA0E}">
        <p15:presenceInfo xmlns:p15="http://schemas.microsoft.com/office/powerpoint/2012/main" userId="S::CN265474@centene.com::2af3de7f-8afd-418f-b247-04e6a6785742" providerId="AD"/>
      </p:ext>
    </p:extLst>
  </p:cmAuthor>
  <p:cmAuthor id="2" name="Garrick Wong" initials="GW" lastIdx="4" clrIdx="1">
    <p:extLst>
      <p:ext uri="{19B8F6BF-5375-455C-9EA6-DF929625EA0E}">
        <p15:presenceInfo xmlns:p15="http://schemas.microsoft.com/office/powerpoint/2012/main" userId="S::CN328940@centene.com::2874cf58-5e8a-48c7-8f59-f88ba4327036" providerId="AD"/>
      </p:ext>
    </p:extLst>
  </p:cmAuthor>
  <p:cmAuthor id="3" name="Tianna Morgan" initials="TM" lastIdx="2" clrIdx="2">
    <p:extLst>
      <p:ext uri="{19B8F6BF-5375-455C-9EA6-DF929625EA0E}">
        <p15:presenceInfo xmlns:p15="http://schemas.microsoft.com/office/powerpoint/2012/main" userId="S::CN323813@centene.com::be37f7b3-3827-4755-a06f-4ce89babdcf9" providerId="AD"/>
      </p:ext>
    </p:extLst>
  </p:cmAuthor>
  <p:cmAuthor id="4" name="Kuntz, Kristopher" initials="KK" lastIdx="4" clrIdx="3">
    <p:extLst>
      <p:ext uri="{19B8F6BF-5375-455C-9EA6-DF929625EA0E}">
        <p15:presenceInfo xmlns:p15="http://schemas.microsoft.com/office/powerpoint/2012/main" userId="S::AH87356@ad.wellpoint.com::a5dcd486-1dc0-42bc-8a58-cdc5c059a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87B"/>
    <a:srgbClr val="262626"/>
    <a:srgbClr val="0353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3690" autoAdjust="0"/>
  </p:normalViewPr>
  <p:slideViewPr>
    <p:cSldViewPr snapToGrid="0">
      <p:cViewPr varScale="1">
        <p:scale>
          <a:sx n="32" d="100"/>
          <a:sy n="32" d="100"/>
        </p:scale>
        <p:origin x="1316" y="32"/>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416CF-4A98-4FF3-AD57-5A8564DC5738}"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80534-CD74-41E1-BF86-2BE32583C05A}" type="slidenum">
              <a:rPr lang="en-US" smtClean="0"/>
              <a:t>‹#›</a:t>
            </a:fld>
            <a:endParaRPr lang="en-US" dirty="0"/>
          </a:p>
        </p:txBody>
      </p:sp>
    </p:spTree>
    <p:extLst>
      <p:ext uri="{BB962C8B-B14F-4D97-AF65-F5344CB8AC3E}">
        <p14:creationId xmlns:p14="http://schemas.microsoft.com/office/powerpoint/2010/main" val="27467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2</a:t>
            </a:fld>
            <a:endParaRPr lang="en-US" dirty="0"/>
          </a:p>
        </p:txBody>
      </p:sp>
    </p:spTree>
    <p:extLst>
      <p:ext uri="{BB962C8B-B14F-4D97-AF65-F5344CB8AC3E}">
        <p14:creationId xmlns:p14="http://schemas.microsoft.com/office/powerpoint/2010/main" val="2229401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D3D5AB-B039-4130-8557-9C98E24B3C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127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5d8a836e41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25d8a836e41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Aimee</a:t>
            </a:r>
            <a:endParaRPr dirty="0"/>
          </a:p>
        </p:txBody>
      </p:sp>
      <p:sp>
        <p:nvSpPr>
          <p:cNvPr id="198" name="Google Shape;198;g25d8a836e41_0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4572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670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5609538f5f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g25609538f5f_0_1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21144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D80534-CD74-41E1-BF86-2BE32583C05A}" type="slidenum">
              <a:rPr lang="en-US" smtClean="0"/>
              <a:t>8</a:t>
            </a:fld>
            <a:endParaRPr lang="en-US" dirty="0"/>
          </a:p>
        </p:txBody>
      </p:sp>
    </p:spTree>
    <p:extLst>
      <p:ext uri="{BB962C8B-B14F-4D97-AF65-F5344CB8AC3E}">
        <p14:creationId xmlns:p14="http://schemas.microsoft.com/office/powerpoint/2010/main" val="435849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52fa5a249c_5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52fa5a249c_5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57481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52fa5a249c_5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g252fa5a249c_5_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6129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5609538f5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Google Shape;167;g25609538f5f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459479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52fa5a249c_5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g252fa5a249c_5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4399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A5D7A69-4ACD-4940-A568-5DD883D32B85}"/>
              </a:ext>
            </a:extLst>
          </p:cNvPr>
          <p:cNvSpPr/>
          <p:nvPr userDrawn="1"/>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3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156812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4265750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 Image">
  <p:cSld name="3_Title Slide + Image">
    <p:spTree>
      <p:nvGrpSpPr>
        <p:cNvPr id="1" name="Shape 48"/>
        <p:cNvGrpSpPr/>
        <p:nvPr/>
      </p:nvGrpSpPr>
      <p:grpSpPr>
        <a:xfrm>
          <a:off x="0" y="0"/>
          <a:ext cx="0" cy="0"/>
          <a:chOff x="0" y="0"/>
          <a:chExt cx="0" cy="0"/>
        </a:xfrm>
      </p:grpSpPr>
      <p:pic>
        <p:nvPicPr>
          <p:cNvPr id="49" name="Google Shape;49;p36"/>
          <p:cNvPicPr preferRelativeResize="0"/>
          <p:nvPr/>
        </p:nvPicPr>
        <p:blipFill rotWithShape="1">
          <a:blip r:embed="rId2">
            <a:alphaModFix/>
          </a:blip>
          <a:srcRect/>
          <a:stretch/>
        </p:blipFill>
        <p:spPr>
          <a:xfrm>
            <a:off x="0" y="659099"/>
            <a:ext cx="12192000" cy="6861119"/>
          </a:xfrm>
          <a:prstGeom prst="rect">
            <a:avLst/>
          </a:prstGeom>
          <a:noFill/>
          <a:ln>
            <a:noFill/>
          </a:ln>
        </p:spPr>
      </p:pic>
      <p:sp>
        <p:nvSpPr>
          <p:cNvPr id="50" name="Google Shape;50;p36"/>
          <p:cNvSpPr txBox="1">
            <a:spLocks noGrp="1"/>
          </p:cNvSpPr>
          <p:nvPr>
            <p:ph type="title"/>
          </p:nvPr>
        </p:nvSpPr>
        <p:spPr>
          <a:xfrm>
            <a:off x="587374" y="3562095"/>
            <a:ext cx="6013450" cy="1185862"/>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4400"/>
              <a:buFont typeface="Calibri"/>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6"/>
          <p:cNvSpPr txBox="1">
            <a:spLocks noGrp="1"/>
          </p:cNvSpPr>
          <p:nvPr>
            <p:ph type="body" idx="1"/>
          </p:nvPr>
        </p:nvSpPr>
        <p:spPr>
          <a:xfrm>
            <a:off x="587374" y="4645554"/>
            <a:ext cx="6013450" cy="1500187"/>
          </a:xfrm>
          <a:prstGeom prst="rect">
            <a:avLst/>
          </a:prstGeom>
          <a:noFill/>
          <a:ln>
            <a:noFill/>
          </a:ln>
        </p:spPr>
        <p:txBody>
          <a:bodyPr spcFirstLastPara="1" wrap="square" lIns="0" tIns="0" rIns="0" bIns="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rgbClr val="F8AC8A"/>
              </a:buClr>
              <a:buSzPts val="2000"/>
              <a:buNone/>
              <a:defRPr sz="2000">
                <a:solidFill>
                  <a:srgbClr val="F8AC8A"/>
                </a:solidFill>
              </a:defRPr>
            </a:lvl2pPr>
            <a:lvl3pPr marL="1371600" lvl="2" indent="-228600" algn="l">
              <a:lnSpc>
                <a:spcPct val="90000"/>
              </a:lnSpc>
              <a:spcBef>
                <a:spcPts val="500"/>
              </a:spcBef>
              <a:spcAft>
                <a:spcPts val="0"/>
              </a:spcAft>
              <a:buClr>
                <a:srgbClr val="F8AC8A"/>
              </a:buClr>
              <a:buSzPts val="1800"/>
              <a:buNone/>
              <a:defRPr sz="1800">
                <a:solidFill>
                  <a:srgbClr val="F8AC8A"/>
                </a:solidFill>
              </a:defRPr>
            </a:lvl3pPr>
            <a:lvl4pPr marL="1828800" lvl="3" indent="-228600" algn="l">
              <a:lnSpc>
                <a:spcPct val="90000"/>
              </a:lnSpc>
              <a:spcBef>
                <a:spcPts val="500"/>
              </a:spcBef>
              <a:spcAft>
                <a:spcPts val="0"/>
              </a:spcAft>
              <a:buClr>
                <a:srgbClr val="F8AC8A"/>
              </a:buClr>
              <a:buSzPts val="1600"/>
              <a:buNone/>
              <a:defRPr sz="1600">
                <a:solidFill>
                  <a:srgbClr val="F8AC8A"/>
                </a:solidFill>
              </a:defRPr>
            </a:lvl4pPr>
            <a:lvl5pPr marL="2286000" lvl="4" indent="-228600" algn="l">
              <a:lnSpc>
                <a:spcPct val="90000"/>
              </a:lnSpc>
              <a:spcBef>
                <a:spcPts val="500"/>
              </a:spcBef>
              <a:spcAft>
                <a:spcPts val="0"/>
              </a:spcAft>
              <a:buClr>
                <a:srgbClr val="F8AC8A"/>
              </a:buClr>
              <a:buSzPts val="1600"/>
              <a:buNone/>
              <a:defRPr sz="1600">
                <a:solidFill>
                  <a:srgbClr val="F8AC8A"/>
                </a:solidFill>
              </a:defRPr>
            </a:lvl5pPr>
            <a:lvl6pPr marL="2743200" lvl="5" indent="-228600" algn="l">
              <a:lnSpc>
                <a:spcPct val="90000"/>
              </a:lnSpc>
              <a:spcBef>
                <a:spcPts val="500"/>
              </a:spcBef>
              <a:spcAft>
                <a:spcPts val="0"/>
              </a:spcAft>
              <a:buClr>
                <a:srgbClr val="F8AC8A"/>
              </a:buClr>
              <a:buSzPts val="1600"/>
              <a:buNone/>
              <a:defRPr sz="1600">
                <a:solidFill>
                  <a:srgbClr val="F8AC8A"/>
                </a:solidFill>
              </a:defRPr>
            </a:lvl6pPr>
            <a:lvl7pPr marL="3200400" lvl="6" indent="-228600" algn="l">
              <a:lnSpc>
                <a:spcPct val="90000"/>
              </a:lnSpc>
              <a:spcBef>
                <a:spcPts val="500"/>
              </a:spcBef>
              <a:spcAft>
                <a:spcPts val="0"/>
              </a:spcAft>
              <a:buClr>
                <a:srgbClr val="F8AC8A"/>
              </a:buClr>
              <a:buSzPts val="1600"/>
              <a:buNone/>
              <a:defRPr sz="1600">
                <a:solidFill>
                  <a:srgbClr val="F8AC8A"/>
                </a:solidFill>
              </a:defRPr>
            </a:lvl7pPr>
            <a:lvl8pPr marL="3657600" lvl="7" indent="-228600" algn="l">
              <a:lnSpc>
                <a:spcPct val="90000"/>
              </a:lnSpc>
              <a:spcBef>
                <a:spcPts val="500"/>
              </a:spcBef>
              <a:spcAft>
                <a:spcPts val="0"/>
              </a:spcAft>
              <a:buClr>
                <a:srgbClr val="F8AC8A"/>
              </a:buClr>
              <a:buSzPts val="1600"/>
              <a:buNone/>
              <a:defRPr sz="1600">
                <a:solidFill>
                  <a:srgbClr val="F8AC8A"/>
                </a:solidFill>
              </a:defRPr>
            </a:lvl8pPr>
            <a:lvl9pPr marL="4114800" lvl="8" indent="-228600" algn="l">
              <a:lnSpc>
                <a:spcPct val="90000"/>
              </a:lnSpc>
              <a:spcBef>
                <a:spcPts val="500"/>
              </a:spcBef>
              <a:spcAft>
                <a:spcPts val="0"/>
              </a:spcAft>
              <a:buClr>
                <a:srgbClr val="F8AC8A"/>
              </a:buClr>
              <a:buSzPts val="1600"/>
              <a:buNone/>
              <a:defRPr sz="1600">
                <a:solidFill>
                  <a:srgbClr val="F8AC8A"/>
                </a:solidFill>
              </a:defRPr>
            </a:lvl9pPr>
          </a:lstStyle>
          <a:p>
            <a:endParaRPr/>
          </a:p>
        </p:txBody>
      </p:sp>
      <p:sp>
        <p:nvSpPr>
          <p:cNvPr id="52" name="Google Shape;52;p36"/>
          <p:cNvSpPr txBox="1">
            <a:spLocks noGrp="1"/>
          </p:cNvSpPr>
          <p:nvPr>
            <p:ph type="ftr" idx="11"/>
          </p:nvPr>
        </p:nvSpPr>
        <p:spPr>
          <a:xfrm>
            <a:off x="571500" y="6492875"/>
            <a:ext cx="4114800" cy="365125"/>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cxnSp>
        <p:nvCxnSpPr>
          <p:cNvPr id="53" name="Google Shape;53;p36"/>
          <p:cNvCxnSpPr/>
          <p:nvPr/>
        </p:nvCxnSpPr>
        <p:spPr>
          <a:xfrm>
            <a:off x="588010" y="6372727"/>
            <a:ext cx="10991788" cy="0"/>
          </a:xfrm>
          <a:prstGeom prst="straightConnector1">
            <a:avLst/>
          </a:prstGeom>
          <a:noFill/>
          <a:ln w="9525" cap="flat" cmpd="sng">
            <a:solidFill>
              <a:schemeClr val="lt1"/>
            </a:solidFill>
            <a:prstDash val="solid"/>
            <a:miter lim="800000"/>
            <a:headEnd type="none" w="sm" len="sm"/>
            <a:tailEnd type="none" w="sm" len="sm"/>
          </a:ln>
        </p:spPr>
      </p:cxnSp>
      <p:pic>
        <p:nvPicPr>
          <p:cNvPr id="54" name="Google Shape;54;p36"/>
          <p:cNvPicPr preferRelativeResize="0"/>
          <p:nvPr/>
        </p:nvPicPr>
        <p:blipFill rotWithShape="1">
          <a:blip r:embed="rId3">
            <a:alphaModFix/>
          </a:blip>
          <a:srcRect/>
          <a:stretch/>
        </p:blipFill>
        <p:spPr>
          <a:xfrm>
            <a:off x="587375" y="465680"/>
            <a:ext cx="3136392" cy="1508644"/>
          </a:xfrm>
          <a:prstGeom prst="rect">
            <a:avLst/>
          </a:prstGeom>
          <a:noFill/>
          <a:ln>
            <a:noFill/>
          </a:ln>
        </p:spPr>
      </p:pic>
    </p:spTree>
    <p:extLst>
      <p:ext uri="{BB962C8B-B14F-4D97-AF65-F5344CB8AC3E}">
        <p14:creationId xmlns:p14="http://schemas.microsoft.com/office/powerpoint/2010/main" val="277597207"/>
      </p:ext>
    </p:extLst>
  </p:cSld>
  <p:clrMapOvr>
    <a:masterClrMapping/>
  </p:clrMapOvr>
  <p:extLst>
    <p:ext uri="{DCECCB84-F9BA-43D5-87BE-67443E8EF086}">
      <p15:sldGuideLst xmlns:p15="http://schemas.microsoft.com/office/powerpoint/2012/main">
        <p15:guide id="1" pos="3576">
          <p15:clr>
            <a:srgbClr val="FBAE40"/>
          </p15:clr>
        </p15:guide>
        <p15:guide id="2" orient="horz" pos="1464">
          <p15:clr>
            <a:srgbClr val="FBAE40"/>
          </p15:clr>
        </p15:guide>
        <p15:guide id="3" orient="horz" pos="60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vider Slide 2">
  <p:cSld name="Divider Slide 2">
    <p:spTree>
      <p:nvGrpSpPr>
        <p:cNvPr id="1" name="Shape 41"/>
        <p:cNvGrpSpPr/>
        <p:nvPr/>
      </p:nvGrpSpPr>
      <p:grpSpPr>
        <a:xfrm>
          <a:off x="0" y="0"/>
          <a:ext cx="0" cy="0"/>
          <a:chOff x="0" y="0"/>
          <a:chExt cx="0" cy="0"/>
        </a:xfrm>
      </p:grpSpPr>
      <p:sp>
        <p:nvSpPr>
          <p:cNvPr id="42" name="Google Shape;42;p37"/>
          <p:cNvSpPr/>
          <p:nvPr/>
        </p:nvSpPr>
        <p:spPr>
          <a:xfrm>
            <a:off x="0" y="5843016"/>
            <a:ext cx="12192000" cy="101498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43" name="Google Shape;43;p37"/>
          <p:cNvPicPr preferRelativeResize="0"/>
          <p:nvPr/>
        </p:nvPicPr>
        <p:blipFill rotWithShape="1">
          <a:blip r:embed="rId2">
            <a:alphaModFix/>
          </a:blip>
          <a:srcRect/>
          <a:stretch/>
        </p:blipFill>
        <p:spPr>
          <a:xfrm>
            <a:off x="0" y="5318607"/>
            <a:ext cx="12192000" cy="1539393"/>
          </a:xfrm>
          <a:prstGeom prst="rect">
            <a:avLst/>
          </a:prstGeom>
          <a:noFill/>
          <a:ln>
            <a:noFill/>
          </a:ln>
        </p:spPr>
      </p:pic>
      <p:cxnSp>
        <p:nvCxnSpPr>
          <p:cNvPr id="44" name="Google Shape;44;p37"/>
          <p:cNvCxnSpPr/>
          <p:nvPr/>
        </p:nvCxnSpPr>
        <p:spPr>
          <a:xfrm>
            <a:off x="1447800" y="1325880"/>
            <a:ext cx="9296399" cy="0"/>
          </a:xfrm>
          <a:prstGeom prst="straightConnector1">
            <a:avLst/>
          </a:prstGeom>
          <a:noFill/>
          <a:ln w="22225" cap="rnd" cmpd="sng">
            <a:solidFill>
              <a:srgbClr val="6E6E6E"/>
            </a:solidFill>
            <a:prstDash val="dot"/>
            <a:miter lim="800000"/>
            <a:headEnd type="none" w="sm" len="sm"/>
            <a:tailEnd type="none" w="sm" len="sm"/>
          </a:ln>
        </p:spPr>
      </p:cxnSp>
      <p:cxnSp>
        <p:nvCxnSpPr>
          <p:cNvPr id="45" name="Google Shape;45;p37"/>
          <p:cNvCxnSpPr/>
          <p:nvPr/>
        </p:nvCxnSpPr>
        <p:spPr>
          <a:xfrm>
            <a:off x="1447800" y="5022345"/>
            <a:ext cx="9296399" cy="0"/>
          </a:xfrm>
          <a:prstGeom prst="straightConnector1">
            <a:avLst/>
          </a:prstGeom>
          <a:noFill/>
          <a:ln w="22225" cap="rnd" cmpd="sng">
            <a:solidFill>
              <a:srgbClr val="6E6E6E"/>
            </a:solidFill>
            <a:prstDash val="dot"/>
            <a:miter lim="800000"/>
            <a:headEnd type="none" w="sm" len="sm"/>
            <a:tailEnd type="none" w="sm" len="sm"/>
          </a:ln>
        </p:spPr>
      </p:cxnSp>
      <p:sp>
        <p:nvSpPr>
          <p:cNvPr id="46" name="Google Shape;46;p37"/>
          <p:cNvSpPr txBox="1">
            <a:spLocks noGrp="1"/>
          </p:cNvSpPr>
          <p:nvPr>
            <p:ph type="ctrTitle"/>
          </p:nvPr>
        </p:nvSpPr>
        <p:spPr>
          <a:xfrm>
            <a:off x="1447800" y="2928708"/>
            <a:ext cx="9296399" cy="1379132"/>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rgbClr val="CB177D"/>
              </a:buClr>
              <a:buSzPts val="4800"/>
              <a:buFont typeface="Calibri"/>
              <a:buNone/>
              <a:defRPr sz="4800">
                <a:solidFill>
                  <a:srgbClr val="CB177D"/>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7"/>
          <p:cNvSpPr txBox="1">
            <a:spLocks noGrp="1"/>
          </p:cNvSpPr>
          <p:nvPr>
            <p:ph type="subTitle" idx="1"/>
          </p:nvPr>
        </p:nvSpPr>
        <p:spPr>
          <a:xfrm>
            <a:off x="1447800" y="1959415"/>
            <a:ext cx="9296399" cy="782799"/>
          </a:xfrm>
          <a:prstGeom prst="rect">
            <a:avLst/>
          </a:prstGeom>
          <a:noFill/>
          <a:ln>
            <a:noFill/>
          </a:ln>
        </p:spPr>
        <p:txBody>
          <a:bodyPr spcFirstLastPara="1" wrap="square" lIns="0" tIns="0" rIns="0" bIns="0" anchor="t" anchorCtr="0">
            <a:normAutofit/>
          </a:bodyPr>
          <a:lstStyle>
            <a:lvl1pPr lvl="0" algn="ctr">
              <a:lnSpc>
                <a:spcPct val="90000"/>
              </a:lnSpc>
              <a:spcBef>
                <a:spcPts val="1000"/>
              </a:spcBef>
              <a:spcAft>
                <a:spcPts val="0"/>
              </a:spcAft>
              <a:buClr>
                <a:srgbClr val="CB177D"/>
              </a:buClr>
              <a:buSzPts val="2200"/>
              <a:buNone/>
              <a:defRPr sz="2200">
                <a:solidFill>
                  <a:srgbClr val="CB177D"/>
                </a:solidFill>
              </a:defRPr>
            </a:lvl1pPr>
            <a:lvl2pPr lvl="1" algn="ctr">
              <a:lnSpc>
                <a:spcPct val="90000"/>
              </a:lnSpc>
              <a:spcBef>
                <a:spcPts val="500"/>
              </a:spcBef>
              <a:spcAft>
                <a:spcPts val="0"/>
              </a:spcAft>
              <a:buClr>
                <a:srgbClr val="333333"/>
              </a:buClr>
              <a:buSzPts val="2000"/>
              <a:buNone/>
              <a:defRPr sz="2000"/>
            </a:lvl2pPr>
            <a:lvl3pPr lvl="2" algn="ctr">
              <a:lnSpc>
                <a:spcPct val="90000"/>
              </a:lnSpc>
              <a:spcBef>
                <a:spcPts val="500"/>
              </a:spcBef>
              <a:spcAft>
                <a:spcPts val="0"/>
              </a:spcAft>
              <a:buClr>
                <a:srgbClr val="333333"/>
              </a:buClr>
              <a:buSzPts val="1800"/>
              <a:buNone/>
              <a:defRPr sz="1800"/>
            </a:lvl3pPr>
            <a:lvl4pPr lvl="3" algn="ctr">
              <a:lnSpc>
                <a:spcPct val="90000"/>
              </a:lnSpc>
              <a:spcBef>
                <a:spcPts val="500"/>
              </a:spcBef>
              <a:spcAft>
                <a:spcPts val="0"/>
              </a:spcAft>
              <a:buClr>
                <a:srgbClr val="333333"/>
              </a:buClr>
              <a:buSzPts val="1600"/>
              <a:buNone/>
              <a:defRPr sz="1600"/>
            </a:lvl4pPr>
            <a:lvl5pPr lvl="4" algn="ctr">
              <a:lnSpc>
                <a:spcPct val="90000"/>
              </a:lnSpc>
              <a:spcBef>
                <a:spcPts val="500"/>
              </a:spcBef>
              <a:spcAft>
                <a:spcPts val="0"/>
              </a:spcAft>
              <a:buClr>
                <a:srgbClr val="333333"/>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117661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384760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8937C36-8C63-4160-AA86-7DFF4A3ABF4C}"/>
              </a:ext>
            </a:extLst>
          </p:cNvPr>
          <p:cNvSpPr/>
          <p:nvPr userDrawn="1"/>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615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133974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303926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sz="1050"/>
            </a:lvl1pPr>
          </a:lstStyle>
          <a:p>
            <a:fld id="{91C647F6-9ED0-44B7-ADEC-7994378632A3}" type="slidenum">
              <a:rPr lang="en-US" smtClean="0"/>
              <a:pPr/>
              <a:t>‹#›</a:t>
            </a:fld>
            <a:endParaRPr lang="en-US" dirty="0"/>
          </a:p>
        </p:txBody>
      </p:sp>
    </p:spTree>
    <p:extLst>
      <p:ext uri="{BB962C8B-B14F-4D97-AF65-F5344CB8AC3E}">
        <p14:creationId xmlns:p14="http://schemas.microsoft.com/office/powerpoint/2010/main" val="225828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275085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EE21AD-B54B-494C-92E5-FDCB2701B318}" type="datetimeFigureOut">
              <a:rPr lang="en-US" smtClean="0"/>
              <a:t>3/4/2024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C647F6-9ED0-44B7-ADEC-7994378632A3}" type="slidenum">
              <a:rPr lang="en-US" smtClean="0"/>
              <a:t>‹#›</a:t>
            </a:fld>
            <a:endParaRPr lang="en-US" dirty="0"/>
          </a:p>
        </p:txBody>
      </p:sp>
    </p:spTree>
    <p:extLst>
      <p:ext uri="{BB962C8B-B14F-4D97-AF65-F5344CB8AC3E}">
        <p14:creationId xmlns:p14="http://schemas.microsoft.com/office/powerpoint/2010/main" val="15479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EE21AD-B54B-494C-92E5-FDCB2701B318}"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96893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110488"/>
            <a:ext cx="10058400" cy="145075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EE21AD-B54B-494C-92E5-FDCB2701B318}" type="datetimeFigureOut">
              <a:rPr lang="en-US" smtClean="0"/>
              <a:t>3/4/2024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499667" y="6418736"/>
            <a:ext cx="1312025" cy="365125"/>
          </a:xfrm>
          <a:prstGeom prst="rect">
            <a:avLst/>
          </a:prstGeom>
        </p:spPr>
        <p:txBody>
          <a:bodyPr vert="horz" lIns="91440" tIns="45720" rIns="91440" bIns="45720" rtlCol="0" anchor="ctr"/>
          <a:lstStyle>
            <a:lvl1pPr algn="r">
              <a:defRPr sz="1050">
                <a:solidFill>
                  <a:srgbClr val="FFFFFF"/>
                </a:solidFill>
              </a:defRPr>
            </a:lvl1pPr>
          </a:lstStyle>
          <a:p>
            <a:fld id="{91C647F6-9ED0-44B7-ADEC-7994378632A3}" type="slidenum">
              <a:rPr lang="en-US" smtClean="0"/>
              <a:t>‹#›</a:t>
            </a:fld>
            <a:endParaRPr lang="en-US" dirty="0"/>
          </a:p>
        </p:txBody>
      </p:sp>
    </p:spTree>
    <p:extLst>
      <p:ext uri="{BB962C8B-B14F-4D97-AF65-F5344CB8AC3E}">
        <p14:creationId xmlns:p14="http://schemas.microsoft.com/office/powerpoint/2010/main" val="3903084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l" defTabSz="914400" rtl="0" eaLnBrk="1" latinLnBrk="0" hangingPunct="1">
        <a:lnSpc>
          <a:spcPct val="85000"/>
        </a:lnSpc>
        <a:spcBef>
          <a:spcPct val="0"/>
        </a:spcBef>
        <a:buNone/>
        <a:defRPr sz="3200" kern="1200" spc="-50" baseline="0">
          <a:solidFill>
            <a:schemeClr val="accent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17DB3730-0EFE-44C4-A049-8AF1DB595E7A}"/>
              </a:ext>
            </a:extLst>
          </p:cNvPr>
          <p:cNvSpPr/>
          <p:nvPr/>
        </p:nvSpPr>
        <p:spPr>
          <a:xfrm>
            <a:off x="0" y="5730427"/>
            <a:ext cx="12192000" cy="123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378480F2-678C-4C70-A1D4-6F071B8E0CB3}"/>
              </a:ext>
            </a:extLst>
          </p:cNvPr>
          <p:cNvSpPr/>
          <p:nvPr/>
        </p:nvSpPr>
        <p:spPr>
          <a:xfrm>
            <a:off x="1" y="0"/>
            <a:ext cx="12208796" cy="58834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0A2890B-A068-459A-8DC1-BCDD1772D0FD}"/>
              </a:ext>
            </a:extLst>
          </p:cNvPr>
          <p:cNvSpPr>
            <a:spLocks noGrp="1"/>
          </p:cNvSpPr>
          <p:nvPr>
            <p:ph type="title"/>
          </p:nvPr>
        </p:nvSpPr>
        <p:spPr>
          <a:xfrm>
            <a:off x="1325135" y="1642620"/>
            <a:ext cx="9558527" cy="3572760"/>
          </a:xfrm>
        </p:spPr>
        <p:txBody>
          <a:bodyPr anchor="ctr">
            <a:noAutofit/>
          </a:bodyPr>
          <a:lstStyle/>
          <a:p>
            <a:pPr algn="ctr"/>
            <a:r>
              <a:rPr lang="en-US" sz="5600" b="1" dirty="0">
                <a:solidFill>
                  <a:srgbClr val="FFFFFF"/>
                </a:solidFill>
              </a:rPr>
              <a:t>CalAIM Implementation in Sacramento County</a:t>
            </a:r>
            <a:br>
              <a:rPr lang="en-US" sz="5600" b="1" dirty="0">
                <a:solidFill>
                  <a:srgbClr val="FFFFFF"/>
                </a:solidFill>
              </a:rPr>
            </a:br>
            <a:br>
              <a:rPr lang="en-US" sz="2800" b="1" dirty="0">
                <a:solidFill>
                  <a:srgbClr val="FFFFFF"/>
                </a:solidFill>
              </a:rPr>
            </a:br>
            <a:r>
              <a:rPr lang="en-US" b="1" dirty="0">
                <a:solidFill>
                  <a:srgbClr val="FFFFFF"/>
                </a:solidFill>
              </a:rPr>
              <a:t>Program Updates </a:t>
            </a:r>
            <a:r>
              <a:rPr lang="en-US" b="1" dirty="0">
                <a:solidFill>
                  <a:schemeClr val="bg2"/>
                </a:solidFill>
              </a:rPr>
              <a:t>for Sacramento County Health Authority Commission </a:t>
            </a:r>
            <a:br>
              <a:rPr lang="en-US" b="1" dirty="0">
                <a:solidFill>
                  <a:schemeClr val="bg2"/>
                </a:solidFill>
              </a:rPr>
            </a:br>
            <a:r>
              <a:rPr lang="en-US" b="1" dirty="0">
                <a:solidFill>
                  <a:schemeClr val="bg2"/>
                </a:solidFill>
              </a:rPr>
              <a:t>January 16, 2024</a:t>
            </a:r>
            <a:endParaRPr lang="en-US" b="1" dirty="0">
              <a:solidFill>
                <a:schemeClr val="bg2"/>
              </a:solidFill>
              <a:highlight>
                <a:srgbClr val="FF00FF"/>
              </a:highlight>
            </a:endParaRPr>
          </a:p>
        </p:txBody>
      </p:sp>
      <p:pic>
        <p:nvPicPr>
          <p:cNvPr id="1030" name="Picture 6" descr="Health Net - Wikipedia">
            <a:extLst>
              <a:ext uri="{FF2B5EF4-FFF2-40B4-BE49-F238E27FC236}">
                <a16:creationId xmlns:a16="http://schemas.microsoft.com/office/drawing/2014/main" id="{9D3C8344-5F43-459A-917C-2FD1F3729A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7299" y="6013873"/>
            <a:ext cx="1616243" cy="76930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Molina | Washington Healthplanfinder">
            <a:extLst>
              <a:ext uri="{FF2B5EF4-FFF2-40B4-BE49-F238E27FC236}">
                <a16:creationId xmlns:a16="http://schemas.microsoft.com/office/drawing/2014/main" id="{BC023501-3D90-4265-9A37-CDDECBBD67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9257" y="5937260"/>
            <a:ext cx="1845055" cy="9225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them Extends Dual PPO Promo Through 3/15/20">
            <a:extLst>
              <a:ext uri="{FF2B5EF4-FFF2-40B4-BE49-F238E27FC236}">
                <a16:creationId xmlns:a16="http://schemas.microsoft.com/office/drawing/2014/main" id="{1DD24CFF-7608-4ED9-A8F1-946DA2A712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038" y="6154960"/>
            <a:ext cx="2166390" cy="59083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Kaiser Permanente Logo | Community Warehouse">
            <a:extLst>
              <a:ext uri="{FF2B5EF4-FFF2-40B4-BE49-F238E27FC236}">
                <a16:creationId xmlns:a16="http://schemas.microsoft.com/office/drawing/2014/main" id="{24305077-F203-47E7-99E4-22F7B70762D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476850" y="6136760"/>
            <a:ext cx="2154719" cy="646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24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9102-22D0-1514-A4A2-51AD9C547A7C}"/>
              </a:ext>
            </a:extLst>
          </p:cNvPr>
          <p:cNvSpPr>
            <a:spLocks noGrp="1"/>
          </p:cNvSpPr>
          <p:nvPr>
            <p:ph type="title"/>
          </p:nvPr>
        </p:nvSpPr>
        <p:spPr>
          <a:xfrm>
            <a:off x="528923" y="325552"/>
            <a:ext cx="10684042" cy="1253237"/>
          </a:xfrm>
        </p:spPr>
        <p:txBody>
          <a:bodyPr/>
          <a:lstStyle/>
          <a:p>
            <a:r>
              <a:rPr lang="en-US" b="1" dirty="0">
                <a:latin typeface="+mn-lt"/>
              </a:rPr>
              <a:t>Aligned MCP CalAIM Incentive Payment Program (IPP) Investments in Sacramento County</a:t>
            </a:r>
          </a:p>
        </p:txBody>
      </p:sp>
      <p:graphicFrame>
        <p:nvGraphicFramePr>
          <p:cNvPr id="3" name="Table 2">
            <a:extLst>
              <a:ext uri="{FF2B5EF4-FFF2-40B4-BE49-F238E27FC236}">
                <a16:creationId xmlns:a16="http://schemas.microsoft.com/office/drawing/2014/main" id="{D640BEE9-9A78-97CE-E832-82A1D86E4C5F}"/>
              </a:ext>
            </a:extLst>
          </p:cNvPr>
          <p:cNvGraphicFramePr>
            <a:graphicFrameLocks noGrp="1"/>
          </p:cNvGraphicFramePr>
          <p:nvPr>
            <p:extLst>
              <p:ext uri="{D42A27DB-BD31-4B8C-83A1-F6EECF244321}">
                <p14:modId xmlns:p14="http://schemas.microsoft.com/office/powerpoint/2010/main" val="1690191459"/>
              </p:ext>
            </p:extLst>
          </p:nvPr>
        </p:nvGraphicFramePr>
        <p:xfrm>
          <a:off x="528924" y="1578789"/>
          <a:ext cx="10684041" cy="3349346"/>
        </p:xfrm>
        <a:graphic>
          <a:graphicData uri="http://schemas.openxmlformats.org/drawingml/2006/table">
            <a:tbl>
              <a:tblPr firstRow="1" firstCol="1" bandRow="1"/>
              <a:tblGrid>
                <a:gridCol w="7789650">
                  <a:extLst>
                    <a:ext uri="{9D8B030D-6E8A-4147-A177-3AD203B41FA5}">
                      <a16:colId xmlns:a16="http://schemas.microsoft.com/office/drawing/2014/main" val="3203731036"/>
                    </a:ext>
                  </a:extLst>
                </a:gridCol>
                <a:gridCol w="2894391">
                  <a:extLst>
                    <a:ext uri="{9D8B030D-6E8A-4147-A177-3AD203B41FA5}">
                      <a16:colId xmlns:a16="http://schemas.microsoft.com/office/drawing/2014/main" val="1792794653"/>
                    </a:ext>
                  </a:extLst>
                </a:gridCol>
              </a:tblGrid>
              <a:tr h="440748">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kern="100" dirty="0">
                          <a:effectLst/>
                          <a:latin typeface="+mn-lt"/>
                        </a:rPr>
                        <a:t>Joint MCP IPP Investments</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kern="100" dirty="0">
                          <a:effectLst/>
                          <a:latin typeface="+mn-lt"/>
                        </a:rPr>
                        <a:t>Amount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extLst>
                  <a:ext uri="{0D108BD9-81ED-4DB2-BD59-A6C34878D82A}">
                    <a16:rowId xmlns:a16="http://schemas.microsoft.com/office/drawing/2014/main" val="37576529"/>
                  </a:ext>
                </a:extLst>
              </a:tr>
              <a:tr h="638937">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b="0" kern="100" dirty="0">
                          <a:effectLst/>
                          <a:latin typeface="+mn-lt"/>
                        </a:rPr>
                        <a:t>IPP Round 1 – </a:t>
                      </a:r>
                      <a:r>
                        <a:rPr lang="en-US" sz="1800" b="0" kern="1200" dirty="0">
                          <a:solidFill>
                            <a:schemeClr val="lt1"/>
                          </a:solidFill>
                          <a:effectLst/>
                          <a:latin typeface="+mn-lt"/>
                          <a:ea typeface="+mn-ea"/>
                          <a:cs typeface="+mn-cs"/>
                        </a:rPr>
                        <a:t>15 Sacramento County providers funded</a:t>
                      </a:r>
                    </a:p>
                    <a:p>
                      <a:pPr marL="0" marR="0" algn="l">
                        <a:spcBef>
                          <a:spcPts val="0"/>
                        </a:spcBef>
                        <a:spcAft>
                          <a:spcPts val="0"/>
                        </a:spcAft>
                      </a:pPr>
                      <a:endParaRPr lang="en-US" sz="1800" b="0" kern="1200" dirty="0">
                        <a:solidFill>
                          <a:schemeClr val="lt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lgn="l">
                        <a:spcBef>
                          <a:spcPts val="0"/>
                        </a:spcBef>
                        <a:spcAft>
                          <a:spcPts val="0"/>
                        </a:spcAft>
                      </a:pPr>
                      <a:r>
                        <a:rPr lang="en-US" sz="1800" b="0" kern="1200" dirty="0">
                          <a:solidFill>
                            <a:schemeClr val="dk1"/>
                          </a:solidFill>
                          <a:effectLst/>
                          <a:latin typeface="+mn-lt"/>
                          <a:ea typeface="+mn-ea"/>
                          <a:cs typeface="+mn-cs"/>
                        </a:rPr>
                        <a:t>$3,527,015.32</a:t>
                      </a: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1818394742"/>
                  </a:ext>
                </a:extLst>
              </a:tr>
              <a:tr h="716117">
                <a:tc>
                  <a:txBody>
                    <a:bodyPr/>
                    <a:lstStyle/>
                    <a:p>
                      <a:pPr marL="0" marR="0" algn="l">
                        <a:spcBef>
                          <a:spcPts val="0"/>
                        </a:spcBef>
                        <a:spcAft>
                          <a:spcPts val="0"/>
                        </a:spcAft>
                      </a:pPr>
                      <a:r>
                        <a:rPr lang="en-US" sz="1800" b="0" kern="100" dirty="0">
                          <a:solidFill>
                            <a:schemeClr val="bg1"/>
                          </a:solidFill>
                          <a:effectLst/>
                          <a:latin typeface="+mn-lt"/>
                          <a:ea typeface="Calibri" panose="020F0502020204030204" pitchFamily="34" charset="0"/>
                          <a:cs typeface="Times New Roman" panose="02020603050405020304" pitchFamily="18" charset="0"/>
                        </a:rPr>
                        <a:t>IPP Round 2 – 16 Sacramento County providers funded</a:t>
                      </a:r>
                    </a:p>
                    <a:p>
                      <a:pPr marL="0" marR="0" algn="l">
                        <a:spcBef>
                          <a:spcPts val="0"/>
                        </a:spcBef>
                        <a:spcAft>
                          <a:spcPts val="0"/>
                        </a:spcAft>
                      </a:pPr>
                      <a:endParaRPr lang="en-US" sz="1800" b="0" kern="1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0" kern="1200" dirty="0">
                          <a:solidFill>
                            <a:schemeClr val="tx1"/>
                          </a:solidFill>
                          <a:effectLst/>
                          <a:latin typeface="+mn-lt"/>
                          <a:ea typeface="+mn-ea"/>
                          <a:cs typeface="+mn-cs"/>
                        </a:rPr>
                        <a:t>$3,240,956.30</a:t>
                      </a: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49230700"/>
                  </a:ext>
                </a:extLst>
              </a:tr>
              <a:tr h="672049">
                <a:tc>
                  <a:txBody>
                    <a:bodyPr/>
                    <a:lstStyle/>
                    <a:p>
                      <a:pPr marL="0" marR="0" algn="l">
                        <a:spcBef>
                          <a:spcPts val="0"/>
                        </a:spcBef>
                        <a:spcAft>
                          <a:spcPts val="0"/>
                        </a:spcAft>
                      </a:pPr>
                      <a:r>
                        <a:rPr lang="en-US" sz="1800" b="0" kern="100" dirty="0">
                          <a:solidFill>
                            <a:schemeClr val="bg1"/>
                          </a:solidFill>
                          <a:effectLst/>
                          <a:latin typeface="+mn-lt"/>
                          <a:ea typeface="Calibri" panose="020F0502020204030204" pitchFamily="34" charset="0"/>
                          <a:cs typeface="Times New Roman" panose="02020603050405020304" pitchFamily="18" charset="0"/>
                        </a:rPr>
                        <a:t>Sacramento County Social Health Information Exchange (SHIE)</a:t>
                      </a:r>
                    </a:p>
                    <a:p>
                      <a:pPr marL="0" marR="0" algn="l">
                        <a:spcBef>
                          <a:spcPts val="0"/>
                        </a:spcBef>
                        <a:spcAft>
                          <a:spcPts val="0"/>
                        </a:spcAft>
                      </a:pPr>
                      <a:endParaRPr lang="en-US" sz="1800" b="0" kern="1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0" kern="100" dirty="0">
                          <a:solidFill>
                            <a:schemeClr val="dk1"/>
                          </a:solidFill>
                          <a:effectLst/>
                          <a:latin typeface="+mn-lt"/>
                          <a:ea typeface="+mn-ea"/>
                          <a:cs typeface="+mn-cs"/>
                        </a:rPr>
                        <a:t>$9,863,796.00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19340536"/>
                  </a:ext>
                </a:extLst>
              </a:tr>
              <a:tr h="881495">
                <a:tc>
                  <a:txBody>
                    <a:bodyPr/>
                    <a:lstStyle/>
                    <a:p>
                      <a:pPr marL="0" marR="0" algn="l">
                        <a:spcBef>
                          <a:spcPts val="0"/>
                        </a:spcBef>
                        <a:spcAft>
                          <a:spcPts val="0"/>
                        </a:spcAft>
                      </a:pPr>
                      <a:r>
                        <a:rPr lang="en-US" sz="1800" b="1" kern="100" dirty="0">
                          <a:solidFill>
                            <a:schemeClr val="bg1"/>
                          </a:solidFill>
                          <a:effectLst/>
                          <a:latin typeface="+mn-lt"/>
                          <a:ea typeface="Calibri" panose="020F0502020204030204" pitchFamily="34" charset="0"/>
                          <a:cs typeface="Times New Roman" panose="02020603050405020304" pitchFamily="18" charset="0"/>
                        </a:rPr>
                        <a:t>Total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1" kern="100" dirty="0">
                          <a:solidFill>
                            <a:schemeClr val="dk1"/>
                          </a:solidFill>
                          <a:effectLst/>
                          <a:latin typeface="+mn-lt"/>
                          <a:ea typeface="+mn-ea"/>
                          <a:cs typeface="+mn-cs"/>
                        </a:rPr>
                        <a:t>$16,631,767.60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01838380"/>
                  </a:ext>
                </a:extLst>
              </a:tr>
            </a:tbl>
          </a:graphicData>
        </a:graphic>
      </p:graphicFrame>
      <p:sp>
        <p:nvSpPr>
          <p:cNvPr id="4" name="TextBox 3">
            <a:extLst>
              <a:ext uri="{FF2B5EF4-FFF2-40B4-BE49-F238E27FC236}">
                <a16:creationId xmlns:a16="http://schemas.microsoft.com/office/drawing/2014/main" id="{BCCF9D39-DAFC-550F-416A-EEFCF9A2629E}"/>
              </a:ext>
            </a:extLst>
          </p:cNvPr>
          <p:cNvSpPr txBox="1"/>
          <p:nvPr/>
        </p:nvSpPr>
        <p:spPr>
          <a:xfrm>
            <a:off x="528923" y="5091764"/>
            <a:ext cx="11261222" cy="584775"/>
          </a:xfrm>
          <a:prstGeom prst="rect">
            <a:avLst/>
          </a:prstGeom>
          <a:noFill/>
        </p:spPr>
        <p:txBody>
          <a:bodyPr wrap="square" rtlCol="0">
            <a:spAutoFit/>
          </a:bodyPr>
          <a:lstStyle/>
          <a:p>
            <a:r>
              <a:rPr lang="en-US" sz="1600" dirty="0"/>
              <a:t>*Amounts to Sacramento County providers do not reflect funding a provider may have received through DHCS PATH Capacity and Infrastructure Transition, Expansion and Development (CITED) Rounds 1 or 2, or PATH Technical Assistance Marketplace.</a:t>
            </a:r>
          </a:p>
        </p:txBody>
      </p:sp>
    </p:spTree>
    <p:extLst>
      <p:ext uri="{BB962C8B-B14F-4D97-AF65-F5344CB8AC3E}">
        <p14:creationId xmlns:p14="http://schemas.microsoft.com/office/powerpoint/2010/main" val="1320689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E3C39DD-22FE-4068-93A6-9DF932F51CBA}"/>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623DFF-06DF-D54C-9DF3-3CFDEC8B2CC8}"/>
              </a:ext>
            </a:extLst>
          </p:cNvPr>
          <p:cNvSpPr>
            <a:spLocks noGrp="1"/>
          </p:cNvSpPr>
          <p:nvPr>
            <p:ph type="ctrTitle" idx="4294967295"/>
          </p:nvPr>
        </p:nvSpPr>
        <p:spPr>
          <a:xfrm>
            <a:off x="1069180" y="2326177"/>
            <a:ext cx="10053638" cy="3290909"/>
          </a:xfrm>
        </p:spPr>
        <p:txBody>
          <a:bodyPr anchor="ctr">
            <a:noAutofit/>
          </a:bodyPr>
          <a:lstStyle/>
          <a:p>
            <a:pPr algn="ctr"/>
            <a:br>
              <a:rPr lang="en-US" sz="5600" b="1" dirty="0">
                <a:solidFill>
                  <a:schemeClr val="bg2"/>
                </a:solidFill>
              </a:rPr>
            </a:br>
            <a:r>
              <a:rPr lang="en-US" sz="5600" b="1" dirty="0">
                <a:solidFill>
                  <a:schemeClr val="bg2"/>
                </a:solidFill>
              </a:rPr>
              <a:t>Street Medicine Implementation in Sacramento County</a:t>
            </a:r>
            <a:br>
              <a:rPr lang="en-US" sz="5600" b="1" dirty="0">
                <a:solidFill>
                  <a:schemeClr val="bg2"/>
                </a:solidFill>
              </a:rPr>
            </a:br>
            <a:br>
              <a:rPr lang="en-US" sz="4800" b="1" dirty="0">
                <a:solidFill>
                  <a:schemeClr val="bg2"/>
                </a:solidFill>
              </a:rPr>
            </a:br>
            <a:br>
              <a:rPr lang="en-US" b="1" dirty="0">
                <a:solidFill>
                  <a:schemeClr val="bg2"/>
                </a:solidFill>
                <a:highlight>
                  <a:srgbClr val="FF00FF"/>
                </a:highlight>
              </a:rPr>
            </a:br>
            <a:endParaRPr lang="en-US" b="1" dirty="0">
              <a:solidFill>
                <a:schemeClr val="bg2"/>
              </a:solidFill>
              <a:highlight>
                <a:srgbClr val="FF00FF"/>
              </a:highlight>
            </a:endParaRPr>
          </a:p>
        </p:txBody>
      </p:sp>
      <p:grpSp>
        <p:nvGrpSpPr>
          <p:cNvPr id="7" name="Group 6">
            <a:extLst>
              <a:ext uri="{FF2B5EF4-FFF2-40B4-BE49-F238E27FC236}">
                <a16:creationId xmlns:a16="http://schemas.microsoft.com/office/drawing/2014/main" id="{36245F29-AF4D-4A31-B7E1-CA3B716FE79C}"/>
              </a:ext>
            </a:extLst>
          </p:cNvPr>
          <p:cNvGrpSpPr/>
          <p:nvPr/>
        </p:nvGrpSpPr>
        <p:grpSpPr>
          <a:xfrm>
            <a:off x="1447800" y="1569720"/>
            <a:ext cx="9296399" cy="3696465"/>
            <a:chOff x="1447800" y="1620520"/>
            <a:chExt cx="9296399" cy="3696465"/>
          </a:xfrm>
        </p:grpSpPr>
        <p:cxnSp>
          <p:nvCxnSpPr>
            <p:cNvPr id="8" name="Straight Connector 7">
              <a:extLst>
                <a:ext uri="{FF2B5EF4-FFF2-40B4-BE49-F238E27FC236}">
                  <a16:creationId xmlns:a16="http://schemas.microsoft.com/office/drawing/2014/main" id="{01ECD19F-FEF4-4F0F-8733-6F901B2C0891}"/>
                </a:ext>
              </a:extLst>
            </p:cNvPr>
            <p:cNvCxnSpPr/>
            <p:nvPr userDrawn="1"/>
          </p:nvCxnSpPr>
          <p:spPr>
            <a:xfrm>
              <a:off x="1447800" y="1620520"/>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10DDA0D-D419-4B94-949C-66365175992A}"/>
                </a:ext>
              </a:extLst>
            </p:cNvPr>
            <p:cNvCxnSpPr/>
            <p:nvPr userDrawn="1"/>
          </p:nvCxnSpPr>
          <p:spPr>
            <a:xfrm>
              <a:off x="1447800" y="5316985"/>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4760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52fa5a249c_5_14"/>
          <p:cNvSpPr txBox="1"/>
          <p:nvPr/>
        </p:nvSpPr>
        <p:spPr>
          <a:xfrm>
            <a:off x="613646" y="2042300"/>
            <a:ext cx="11241186" cy="2246400"/>
          </a:xfrm>
          <a:prstGeom prst="rect">
            <a:avLst/>
          </a:prstGeom>
          <a:noFill/>
          <a:ln>
            <a:noFill/>
          </a:ln>
        </p:spPr>
        <p:txBody>
          <a:bodyPr spcFirstLastPara="1" wrap="square" lIns="121900" tIns="60933" rIns="121900" bIns="60933" anchor="t" anchorCtr="0">
            <a:normAutofit fontScale="85000" lnSpcReduction="20000"/>
          </a:bodyPr>
          <a:lstStyle/>
          <a:p>
            <a:pPr marL="0" marR="0" lvl="0" indent="0" algn="l" defTabSz="457200" rtl="0" eaLnBrk="1" fontAlgn="auto" latinLnBrk="0" hangingPunct="1">
              <a:lnSpc>
                <a:spcPct val="150000"/>
              </a:lnSpc>
              <a:spcBef>
                <a:spcPts val="1333"/>
              </a:spcBef>
              <a:spcAft>
                <a:spcPts val="0"/>
              </a:spcAft>
              <a:buClr>
                <a:srgbClr val="000000"/>
              </a:buClr>
              <a:buSzPts val="935"/>
              <a:buFontTx/>
              <a:buNone/>
              <a:tabLst/>
              <a:defRPr/>
            </a:pPr>
            <a:r>
              <a:rPr kumimoji="0" lang="en-US" sz="2533" b="0" i="0" u="none" strike="noStrike" kern="1200" cap="none" spc="0" normalizeH="0" baseline="0" noProof="0" dirty="0">
                <a:ln>
                  <a:noFill/>
                </a:ln>
                <a:solidFill>
                  <a:srgbClr val="000000"/>
                </a:solidFill>
                <a:effectLst/>
                <a:uLnTx/>
                <a:uFillTx/>
                <a:latin typeface="Calibri"/>
                <a:ea typeface="Calibri"/>
                <a:cs typeface="Calibri"/>
                <a:sym typeface="Calibri"/>
              </a:rPr>
              <a:t>“The fundamental approach of street medicine is to engage people experiencing homelessness exactly where they are and on their own terms to maximally reduce or eliminate barriers to care access and follow-through.”</a:t>
            </a:r>
            <a:endParaRPr kumimoji="0" sz="2533"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50000"/>
              </a:lnSpc>
              <a:spcBef>
                <a:spcPts val="1333"/>
              </a:spcBef>
              <a:spcAft>
                <a:spcPts val="0"/>
              </a:spcAft>
              <a:buClr>
                <a:srgbClr val="000000"/>
              </a:buClr>
              <a:buSzPts val="1900"/>
              <a:buFontTx/>
              <a:buNone/>
              <a:tabLst/>
              <a:defRPr/>
            </a:pPr>
            <a:r>
              <a:rPr kumimoji="0" lang="en-US" sz="2533" b="1" i="0" u="none" strike="noStrike" kern="1200" cap="none" spc="0" normalizeH="0" baseline="0" noProof="0" dirty="0">
                <a:ln>
                  <a:noFill/>
                </a:ln>
                <a:solidFill>
                  <a:srgbClr val="26C3C9"/>
                </a:solidFill>
                <a:effectLst/>
                <a:uLnTx/>
                <a:uFillTx/>
                <a:latin typeface="Calibri"/>
                <a:ea typeface="Calibri"/>
                <a:cs typeface="Calibri"/>
                <a:sym typeface="Calibri"/>
              </a:rPr>
              <a:t>– Street Medicine Institute</a:t>
            </a:r>
            <a:endParaRPr kumimoji="0" sz="2533" b="1" i="0" u="none" strike="noStrike" kern="1200" cap="none" spc="0" normalizeH="0" baseline="0" noProof="0" dirty="0">
              <a:ln>
                <a:noFill/>
              </a:ln>
              <a:solidFill>
                <a:srgbClr val="26C3C9"/>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8877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2" name="Google Shape;162;g252fa5a249c_5_47"/>
          <p:cNvSpPr txBox="1"/>
          <p:nvPr/>
        </p:nvSpPr>
        <p:spPr>
          <a:xfrm>
            <a:off x="6192051" y="3187447"/>
            <a:ext cx="5362000" cy="2229200"/>
          </a:xfrm>
          <a:prstGeom prst="rect">
            <a:avLst/>
          </a:prstGeom>
          <a:noFill/>
          <a:ln>
            <a:noFill/>
          </a:ln>
        </p:spPr>
        <p:txBody>
          <a:bodyPr spcFirstLastPara="1" wrap="square" lIns="0" tIns="0" rIns="0" bIns="0" anchor="t" anchorCtr="0">
            <a:noAutofit/>
          </a:bodyPr>
          <a:lstStyle/>
          <a:p>
            <a:pPr marL="0" marR="0" lvl="0" indent="0" algn="l" defTabSz="457200" rtl="0" eaLnBrk="1" fontAlgn="auto" latinLnBrk="0" hangingPunct="1">
              <a:lnSpc>
                <a:spcPct val="100000"/>
              </a:lnSpc>
              <a:spcBef>
                <a:spcPts val="1333"/>
              </a:spcBef>
              <a:spcAft>
                <a:spcPts val="0"/>
              </a:spcAft>
              <a:buClr>
                <a:srgbClr val="CB177D"/>
              </a:buClr>
              <a:buSzPts val="2000"/>
              <a:buFontTx/>
              <a:buNone/>
              <a:tabLst/>
              <a:defRPr/>
            </a:pPr>
            <a:r>
              <a:rPr kumimoji="0" lang="en-US" sz="1600" b="1" i="0" u="none" strike="noStrike" kern="1200" cap="none" spc="0" normalizeH="0" baseline="0" noProof="0" dirty="0">
                <a:ln>
                  <a:noFill/>
                </a:ln>
                <a:solidFill>
                  <a:srgbClr val="26C3C9"/>
                </a:solidFill>
                <a:effectLst/>
                <a:uLnTx/>
                <a:uFillTx/>
                <a:latin typeface="Calibri"/>
                <a:ea typeface="Calibri"/>
                <a:cs typeface="Calibri"/>
                <a:sym typeface="Calibri"/>
              </a:rPr>
              <a:t>Primary Care Provider (PCP): </a:t>
            </a:r>
            <a:r>
              <a:rPr kumimoji="0" lang="en-US" sz="1600" b="0" i="0" u="none" strike="noStrike" kern="1200" cap="none" spc="0" normalizeH="0" baseline="0" noProof="0" dirty="0">
                <a:ln>
                  <a:noFill/>
                </a:ln>
                <a:solidFill>
                  <a:srgbClr val="333333"/>
                </a:solidFill>
                <a:effectLst/>
                <a:uLnTx/>
                <a:uFillTx/>
                <a:latin typeface="Calibri"/>
                <a:ea typeface="Calibri"/>
                <a:cs typeface="Calibri"/>
                <a:sym typeface="Calibri"/>
              </a:rPr>
              <a:t>Providers can elect to serve as PCPs. In order to serve as a PCP, the street medicine Provider must meet the Plan eligibility criteria for being a PCP, be qualified and capable of treating the full range of health care issues served by PCPs within their scope of practice and agree to serve in a PCP role.  </a:t>
            </a:r>
            <a:endParaRPr kumimoji="0" sz="1600" b="0" i="0" u="none" strike="noStrike" kern="1200" cap="none" spc="0" normalizeH="0" baseline="0" noProof="0" dirty="0">
              <a:ln>
                <a:noFill/>
              </a:ln>
              <a:solidFill>
                <a:srgbClr val="333333"/>
              </a:solidFill>
              <a:effectLst/>
              <a:uLnTx/>
              <a:uFillTx/>
              <a:latin typeface="Calibri"/>
              <a:ea typeface="Calibri"/>
              <a:cs typeface="Calibri"/>
              <a:sym typeface="Calibri"/>
            </a:endParaRPr>
          </a:p>
        </p:txBody>
      </p:sp>
      <p:sp>
        <p:nvSpPr>
          <p:cNvPr id="163" name="Google Shape;163;g252fa5a249c_5_47"/>
          <p:cNvSpPr txBox="1"/>
          <p:nvPr/>
        </p:nvSpPr>
        <p:spPr>
          <a:xfrm>
            <a:off x="601578" y="1233668"/>
            <a:ext cx="10717200" cy="1831600"/>
          </a:xfrm>
          <a:prstGeom prst="rect">
            <a:avLst/>
          </a:prstGeom>
          <a:solidFill>
            <a:srgbClr val="F2F2F2"/>
          </a:solidFill>
          <a:ln>
            <a:noFill/>
          </a:ln>
        </p:spPr>
        <p:txBody>
          <a:bodyPr spcFirstLastPara="1" wrap="square" lIns="243833" tIns="243833" rIns="243833" bIns="243833" anchor="ctr" anchorCtr="0">
            <a:noAutofit/>
          </a:bodyPr>
          <a:lstStyle/>
          <a:p>
            <a:pPr marL="0" marR="0" lvl="0" indent="0" algn="l" defTabSz="457200" rtl="0" eaLnBrk="1" fontAlgn="auto" latinLnBrk="0" hangingPunct="1">
              <a:lnSpc>
                <a:spcPct val="100000"/>
              </a:lnSpc>
              <a:spcBef>
                <a:spcPts val="0"/>
              </a:spcBef>
              <a:spcAft>
                <a:spcPts val="0"/>
              </a:spcAft>
              <a:buClr>
                <a:srgbClr val="CB177D"/>
              </a:buClr>
              <a:buSzPts val="1800"/>
              <a:buFontTx/>
              <a:buNone/>
              <a:tabLst/>
              <a:defRPr/>
            </a:pPr>
            <a:r>
              <a:rPr kumimoji="0" lang="en-US" sz="1600" b="0" i="0" u="none" strike="noStrike" kern="1200" cap="none" spc="0" normalizeH="0" baseline="0" noProof="0" dirty="0">
                <a:ln>
                  <a:noFill/>
                </a:ln>
                <a:solidFill>
                  <a:srgbClr val="002C48"/>
                </a:solidFill>
                <a:effectLst/>
                <a:uLnTx/>
                <a:uFillTx/>
                <a:latin typeface="Calibri"/>
                <a:ea typeface="Calibri"/>
                <a:cs typeface="Calibri"/>
                <a:sym typeface="Calibri"/>
              </a:rPr>
              <a:t>Street medicine refers to a set of health and social services developed specifically to address the unique needs and circumstances of individuals experiencing unsheltered homelessness, delivered directly to them in their own environment through street medicine providers in the role of the Member’s assigned Primary Care Provider (PCP), through a direct contract with the Plan, as an ECM Provider, as a Community Supports Provider, or as a referring or treating contracted Provider.</a:t>
            </a:r>
            <a:endParaRPr kumimoji="0" sz="1600" b="0" i="0" u="none" strike="noStrike" kern="1200" cap="none" spc="0" normalizeH="0" baseline="0" noProof="0" dirty="0">
              <a:ln>
                <a:noFill/>
              </a:ln>
              <a:solidFill>
                <a:srgbClr val="002C48"/>
              </a:solidFill>
              <a:effectLst/>
              <a:uLnTx/>
              <a:uFillTx/>
              <a:latin typeface="Calibri"/>
              <a:ea typeface="Calibri"/>
              <a:cs typeface="Calibri"/>
              <a:sym typeface="Calibri"/>
            </a:endParaRPr>
          </a:p>
        </p:txBody>
      </p:sp>
      <p:sp>
        <p:nvSpPr>
          <p:cNvPr id="164" name="Google Shape;164;g252fa5a249c_5_47"/>
          <p:cNvSpPr txBox="1"/>
          <p:nvPr/>
        </p:nvSpPr>
        <p:spPr>
          <a:xfrm>
            <a:off x="637949" y="3187447"/>
            <a:ext cx="5258800" cy="2229200"/>
          </a:xfrm>
          <a:prstGeom prst="rect">
            <a:avLst/>
          </a:prstGeom>
          <a:noFill/>
          <a:ln>
            <a:noFill/>
          </a:ln>
        </p:spPr>
        <p:txBody>
          <a:bodyPr spcFirstLastPara="1" wrap="square" lIns="0" tIns="0" rIns="0" bIns="0" anchor="t" anchorCtr="0">
            <a:noAutofit/>
          </a:bodyPr>
          <a:lstStyle/>
          <a:p>
            <a:pPr marL="0" marR="0" lvl="0" indent="0" algn="l" defTabSz="457200" rtl="0" eaLnBrk="1" fontAlgn="auto" latinLnBrk="0" hangingPunct="1">
              <a:lnSpc>
                <a:spcPct val="100000"/>
              </a:lnSpc>
              <a:spcBef>
                <a:spcPts val="1333"/>
              </a:spcBef>
              <a:spcAft>
                <a:spcPts val="0"/>
              </a:spcAft>
              <a:buClr>
                <a:srgbClr val="CB177D"/>
              </a:buClr>
              <a:buSzPts val="2000"/>
              <a:buFontTx/>
              <a:buNone/>
              <a:tabLst/>
              <a:defRPr/>
            </a:pPr>
            <a:r>
              <a:rPr kumimoji="0" lang="en-US" sz="1600" b="1" i="0" u="none" strike="noStrike" kern="1200" cap="none" spc="0" normalizeH="0" baseline="0" noProof="0" dirty="0">
                <a:ln>
                  <a:noFill/>
                </a:ln>
                <a:solidFill>
                  <a:srgbClr val="26C3C9"/>
                </a:solidFill>
                <a:effectLst/>
                <a:uLnTx/>
                <a:uFillTx/>
                <a:latin typeface="Calibri"/>
                <a:ea typeface="Calibri"/>
                <a:cs typeface="Calibri"/>
                <a:sym typeface="Calibri"/>
              </a:rPr>
              <a:t>Street Medicine Provider: </a:t>
            </a:r>
            <a:r>
              <a:rPr kumimoji="0" lang="en-US" sz="1600" b="0" i="0" u="none" strike="noStrike" kern="1200" cap="none" spc="0" normalizeH="0" baseline="0" noProof="0" dirty="0">
                <a:ln>
                  <a:noFill/>
                </a:ln>
                <a:solidFill>
                  <a:srgbClr val="333333"/>
                </a:solidFill>
                <a:effectLst/>
                <a:uLnTx/>
                <a:uFillTx/>
                <a:latin typeface="Calibri"/>
                <a:ea typeface="Calibri"/>
                <a:cs typeface="Calibri"/>
                <a:sym typeface="Calibri"/>
              </a:rPr>
              <a:t>Refers to a licensed medical provider (e.g., Doctor of Medicine (MD)/Doctor of Osteopathic Medicine (DO), Physician Assistant (PA), Nurse Practitioner (NP), Certified Nurse Midwife (CNM)) who conducts patient visits outside of the four walls of clinics or hospitals and directly on the street, in environments where unsheltered individuals may be (such as those living in a car, RV, abandoned building, or other outdoor areas). </a:t>
            </a:r>
            <a:endParaRPr kumimoji="0" sz="1600" b="0" i="0" u="none" strike="noStrike" kern="1200" cap="none" spc="0" normalizeH="0" baseline="0" noProof="0" dirty="0">
              <a:ln>
                <a:noFill/>
              </a:ln>
              <a:solidFill>
                <a:srgbClr val="333333"/>
              </a:solidFill>
              <a:effectLst/>
              <a:uLnTx/>
              <a:uFillTx/>
              <a:latin typeface="Calibri"/>
              <a:ea typeface="Calibri"/>
              <a:cs typeface="Calibri"/>
              <a:sym typeface="Calibri"/>
            </a:endParaRPr>
          </a:p>
        </p:txBody>
      </p:sp>
      <p:sp>
        <p:nvSpPr>
          <p:cNvPr id="2" name="Google Shape;165;p8">
            <a:extLst>
              <a:ext uri="{FF2B5EF4-FFF2-40B4-BE49-F238E27FC236}">
                <a16:creationId xmlns:a16="http://schemas.microsoft.com/office/drawing/2014/main" id="{43A75C5B-3A75-0D22-816A-A3C16A299430}"/>
              </a:ext>
            </a:extLst>
          </p:cNvPr>
          <p:cNvSpPr txBox="1">
            <a:spLocks/>
          </p:cNvSpPr>
          <p:nvPr/>
        </p:nvSpPr>
        <p:spPr>
          <a:xfrm>
            <a:off x="612203" y="521297"/>
            <a:ext cx="10978219" cy="1007311"/>
          </a:xfrm>
          <a:prstGeom prst="rect">
            <a:avLst/>
          </a:prstGeom>
          <a:noFill/>
          <a:ln>
            <a:noFill/>
          </a:ln>
        </p:spPr>
        <p:txBody>
          <a:bodyPr spcFirstLastPara="1" vert="horz" wrap="square" lIns="0" tIns="0" rIns="0" bIns="0" rtlCol="0" anchor="t" anchorCtr="0">
            <a:normAutofit/>
          </a:bodyPr>
          <a:lstStyle>
            <a:lvl1pPr algn="l" defTabSz="914400" rtl="0" eaLnBrk="1" latinLnBrk="0" hangingPunct="1">
              <a:lnSpc>
                <a:spcPct val="85000"/>
              </a:lnSpc>
              <a:spcBef>
                <a:spcPct val="0"/>
              </a:spcBef>
              <a:buNone/>
              <a:defRPr sz="3200" b="1" kern="1200" spc="-50" baseline="0">
                <a:solidFill>
                  <a:schemeClr val="accent1"/>
                </a:solidFill>
                <a:latin typeface="+mn-lt"/>
                <a:ea typeface="+mj-ea"/>
                <a:cs typeface="+mj-cs"/>
              </a:defRPr>
            </a:lvl1pPr>
          </a:lstStyle>
          <a:p>
            <a:pPr marL="0" marR="0" lvl="0" indent="0" algn="l" defTabSz="914400" rtl="0" eaLnBrk="1" fontAlgn="auto" latinLnBrk="0" hangingPunct="1">
              <a:lnSpc>
                <a:spcPct val="90000"/>
              </a:lnSpc>
              <a:spcBef>
                <a:spcPts val="0"/>
              </a:spcBef>
              <a:spcAft>
                <a:spcPts val="0"/>
              </a:spcAft>
              <a:buClr>
                <a:srgbClr val="CB177D"/>
              </a:buClr>
              <a:buSzPts val="3200"/>
              <a:buFontTx/>
              <a:buNone/>
              <a:tabLst/>
              <a:defRPr/>
            </a:pPr>
            <a:r>
              <a:rPr kumimoji="0" lang="en-US" sz="3200" i="0" u="none" strike="noStrike" kern="1200" cap="none" spc="-50" normalizeH="0" baseline="0" noProof="0" dirty="0">
                <a:ln>
                  <a:noFill/>
                </a:ln>
                <a:solidFill>
                  <a:srgbClr val="26C3C9"/>
                </a:solidFill>
                <a:effectLst/>
                <a:uLnTx/>
                <a:uFillTx/>
                <a:latin typeface="Calibri"/>
                <a:ea typeface="Calibri"/>
                <a:cs typeface="Calibri"/>
                <a:sym typeface="Calibri"/>
              </a:rPr>
              <a:t>Street Medicine Overview</a:t>
            </a:r>
          </a:p>
        </p:txBody>
      </p:sp>
    </p:spTree>
    <p:extLst>
      <p:ext uri="{BB962C8B-B14F-4D97-AF65-F5344CB8AC3E}">
        <p14:creationId xmlns:p14="http://schemas.microsoft.com/office/powerpoint/2010/main" val="119850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Google Shape;170;g25609538f5f_0_10"/>
          <p:cNvSpPr txBox="1"/>
          <p:nvPr/>
        </p:nvSpPr>
        <p:spPr>
          <a:xfrm>
            <a:off x="1017200" y="2856435"/>
            <a:ext cx="10157600" cy="1973200"/>
          </a:xfrm>
          <a:prstGeom prst="rect">
            <a:avLst/>
          </a:prstGeom>
          <a:noFill/>
          <a:ln>
            <a:noFill/>
          </a:ln>
        </p:spPr>
        <p:txBody>
          <a:bodyPr spcFirstLastPara="1" wrap="square" lIns="0" tIns="0" rIns="0" bIns="0" anchor="t" anchorCtr="0">
            <a:noAutofit/>
          </a:bodyPr>
          <a:lstStyle/>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Basic Case Management (with transition to Basic Population Health Management when effective); </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Care coordination and health promotion; </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Support for Members, their families, and their authorized representatives; </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Referral to Specialists, including behavioral health</a:t>
            </a:r>
            <a:endParaRPr kumimoji="0" sz="2127"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Referrals to long-term services and supports, community-based organizations, and social support services, when needed; </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The use of Health Information Technology to link services, as feasible and appropriate; and</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a:p>
            <a:pPr marL="609585" marR="0" lvl="0" indent="-431789" algn="l" defTabSz="457200" rtl="0" eaLnBrk="1" fontAlgn="auto" latinLnBrk="0" hangingPunct="1">
              <a:lnSpc>
                <a:spcPct val="100000"/>
              </a:lnSpc>
              <a:spcBef>
                <a:spcPts val="0"/>
              </a:spcBef>
              <a:spcAft>
                <a:spcPts val="0"/>
              </a:spcAft>
              <a:buClr>
                <a:srgbClr val="333333"/>
              </a:buClr>
              <a:buSzPts val="1500"/>
              <a:buFont typeface="Calibri"/>
              <a:buChar char="●"/>
              <a:tabLst/>
              <a:defRPr/>
            </a:pPr>
            <a:r>
              <a:rPr kumimoji="0" lang="en-US" sz="1880" b="0" i="0" u="none" strike="noStrike" kern="1200" cap="none" spc="0" normalizeH="0" baseline="0" noProof="0" dirty="0">
                <a:ln>
                  <a:noFill/>
                </a:ln>
                <a:solidFill>
                  <a:srgbClr val="333333"/>
                </a:solidFill>
                <a:effectLst/>
                <a:uLnTx/>
                <a:uFillTx/>
                <a:latin typeface="Calibri"/>
                <a:ea typeface="Calibri"/>
                <a:cs typeface="Calibri"/>
                <a:sym typeface="Calibri"/>
              </a:rPr>
              <a:t>Provision of primary and preventative services to assigned Members.</a:t>
            </a:r>
            <a:endParaRPr kumimoji="0" sz="1880" b="0" i="0" u="none" strike="noStrike" kern="1200" cap="none" spc="0" normalizeH="0" baseline="0" noProof="0" dirty="0">
              <a:ln>
                <a:noFill/>
              </a:ln>
              <a:solidFill>
                <a:srgbClr val="333333"/>
              </a:solidFill>
              <a:effectLst/>
              <a:uLnTx/>
              <a:uFillTx/>
              <a:latin typeface="Calibri"/>
              <a:ea typeface="Calibri"/>
              <a:cs typeface="Calibri"/>
              <a:sym typeface="Calibri"/>
            </a:endParaRPr>
          </a:p>
        </p:txBody>
      </p:sp>
      <p:sp>
        <p:nvSpPr>
          <p:cNvPr id="171" name="Google Shape;171;g25609538f5f_0_10"/>
          <p:cNvSpPr txBox="1"/>
          <p:nvPr/>
        </p:nvSpPr>
        <p:spPr>
          <a:xfrm>
            <a:off x="1017200" y="1213875"/>
            <a:ext cx="10157600" cy="1415758"/>
          </a:xfrm>
          <a:prstGeom prst="rect">
            <a:avLst/>
          </a:prstGeom>
          <a:solidFill>
            <a:srgbClr val="F2F2F2"/>
          </a:solidFill>
          <a:ln>
            <a:noFill/>
          </a:ln>
        </p:spPr>
        <p:txBody>
          <a:bodyPr spcFirstLastPara="1" wrap="square" lIns="243833" tIns="243833" rIns="243833" bIns="243833" anchor="t" anchorCtr="0">
            <a:spAutoFit/>
          </a:bodyPr>
          <a:lstStyle/>
          <a:p>
            <a:pPr marL="0" marR="0" lvl="0" indent="0" algn="l" defTabSz="457200" rtl="0" eaLnBrk="1" fontAlgn="auto" latinLnBrk="0" hangingPunct="1">
              <a:lnSpc>
                <a:spcPct val="100000"/>
              </a:lnSpc>
              <a:spcBef>
                <a:spcPts val="0"/>
              </a:spcBef>
              <a:spcAft>
                <a:spcPts val="0"/>
              </a:spcAft>
              <a:buClr>
                <a:srgbClr val="000000"/>
              </a:buClr>
              <a:buSzPts val="1200"/>
              <a:buFontTx/>
              <a:buNone/>
              <a:tabLst/>
              <a:defRPr/>
            </a:pPr>
            <a:r>
              <a:rPr kumimoji="0" lang="en-US" sz="2000" b="0" i="0" u="none" strike="noStrike" kern="1200" cap="none" spc="0" normalizeH="0" baseline="0" noProof="0" dirty="0">
                <a:ln>
                  <a:noFill/>
                </a:ln>
                <a:solidFill>
                  <a:srgbClr val="002C48"/>
                </a:solidFill>
                <a:effectLst/>
                <a:uLnTx/>
                <a:uFillTx/>
                <a:latin typeface="Calibri"/>
                <a:ea typeface="Calibri"/>
                <a:cs typeface="Calibri"/>
                <a:sym typeface="Calibri"/>
              </a:rPr>
              <a:t>Street Medicine Providers who choose to act as a Member’s assigned PCP must agree to provide the essential components of the Medical Home in order to provide comprehensive and continuous medical care, including but not limited to:</a:t>
            </a:r>
            <a:endParaRPr kumimoji="0" sz="2000" b="0" i="0" u="none" strike="noStrike" kern="1200" cap="none" spc="0" normalizeH="0" baseline="0" noProof="0" dirty="0">
              <a:ln>
                <a:noFill/>
              </a:ln>
              <a:solidFill>
                <a:srgbClr val="002C48"/>
              </a:solidFill>
              <a:effectLst/>
              <a:uLnTx/>
              <a:uFillTx/>
              <a:latin typeface="Calibri"/>
              <a:ea typeface="Calibri"/>
              <a:cs typeface="Calibri"/>
              <a:sym typeface="Calibri"/>
            </a:endParaRPr>
          </a:p>
        </p:txBody>
      </p:sp>
      <p:sp>
        <p:nvSpPr>
          <p:cNvPr id="2" name="Google Shape;165;p8">
            <a:extLst>
              <a:ext uri="{FF2B5EF4-FFF2-40B4-BE49-F238E27FC236}">
                <a16:creationId xmlns:a16="http://schemas.microsoft.com/office/drawing/2014/main" id="{C8DE6B52-894A-6C02-BEFA-EE37A6319D56}"/>
              </a:ext>
            </a:extLst>
          </p:cNvPr>
          <p:cNvSpPr txBox="1">
            <a:spLocks/>
          </p:cNvSpPr>
          <p:nvPr/>
        </p:nvSpPr>
        <p:spPr>
          <a:xfrm>
            <a:off x="612203" y="521297"/>
            <a:ext cx="10978219" cy="1007311"/>
          </a:xfrm>
          <a:prstGeom prst="rect">
            <a:avLst/>
          </a:prstGeom>
          <a:noFill/>
          <a:ln>
            <a:noFill/>
          </a:ln>
        </p:spPr>
        <p:txBody>
          <a:bodyPr spcFirstLastPara="1" vert="horz" wrap="square" lIns="0" tIns="0" rIns="0" bIns="0" rtlCol="0" anchor="t" anchorCtr="0">
            <a:normAutofit/>
          </a:bodyPr>
          <a:lstStyle>
            <a:lvl1pPr algn="l" defTabSz="914400" rtl="0" eaLnBrk="1" latinLnBrk="0" hangingPunct="1">
              <a:lnSpc>
                <a:spcPct val="85000"/>
              </a:lnSpc>
              <a:spcBef>
                <a:spcPct val="0"/>
              </a:spcBef>
              <a:buNone/>
              <a:defRPr sz="3200" b="1" kern="1200" spc="-50" baseline="0">
                <a:solidFill>
                  <a:schemeClr val="accent1"/>
                </a:solidFill>
                <a:latin typeface="+mn-lt"/>
                <a:ea typeface="+mj-ea"/>
                <a:cs typeface="+mj-cs"/>
              </a:defRPr>
            </a:lvl1pPr>
          </a:lstStyle>
          <a:p>
            <a:pPr marL="0" marR="0" lvl="0" indent="0" algn="l" defTabSz="914400" rtl="0" eaLnBrk="1" fontAlgn="auto" latinLnBrk="0" hangingPunct="1">
              <a:lnSpc>
                <a:spcPct val="90000"/>
              </a:lnSpc>
              <a:spcBef>
                <a:spcPts val="0"/>
              </a:spcBef>
              <a:spcAft>
                <a:spcPts val="0"/>
              </a:spcAft>
              <a:buClr>
                <a:srgbClr val="CB177D"/>
              </a:buClr>
              <a:buSzPts val="3200"/>
              <a:buFontTx/>
              <a:buNone/>
              <a:tabLst/>
              <a:defRPr/>
            </a:pPr>
            <a:r>
              <a:rPr kumimoji="0" lang="en-US" sz="3200" i="0" u="none" strike="noStrike" kern="1200" cap="none" spc="-50" normalizeH="0" baseline="0" noProof="0" dirty="0">
                <a:ln>
                  <a:noFill/>
                </a:ln>
                <a:solidFill>
                  <a:srgbClr val="26C3C9"/>
                </a:solidFill>
                <a:effectLst/>
                <a:uLnTx/>
                <a:uFillTx/>
                <a:latin typeface="Calibri"/>
                <a:ea typeface="Calibri"/>
                <a:cs typeface="Calibri"/>
                <a:sym typeface="Calibri"/>
              </a:rPr>
              <a:t>Street Medicine Services</a:t>
            </a:r>
          </a:p>
        </p:txBody>
      </p:sp>
    </p:spTree>
    <p:extLst>
      <p:ext uri="{BB962C8B-B14F-4D97-AF65-F5344CB8AC3E}">
        <p14:creationId xmlns:p14="http://schemas.microsoft.com/office/powerpoint/2010/main" val="183276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52fa5a249c_5_132"/>
          <p:cNvSpPr txBox="1"/>
          <p:nvPr/>
        </p:nvSpPr>
        <p:spPr>
          <a:xfrm>
            <a:off x="511414" y="584639"/>
            <a:ext cx="10418400" cy="956000"/>
          </a:xfrm>
          <a:prstGeom prst="rect">
            <a:avLst/>
          </a:prstGeom>
          <a:noFill/>
          <a:ln>
            <a:noFill/>
          </a:ln>
        </p:spPr>
        <p:txBody>
          <a:bodyPr spcFirstLastPara="1" wrap="square" lIns="0" tIns="0" rIns="0" bIns="0" anchor="ctr" anchorCtr="0">
            <a:normAutofit/>
          </a:bodyPr>
          <a:lstStyle/>
          <a:p>
            <a:pPr marL="0" marR="0" lvl="0" indent="0" defTabSz="457200" rtl="0" eaLnBrk="1" fontAlgn="auto" latinLnBrk="0" hangingPunct="1">
              <a:lnSpc>
                <a:spcPct val="90000"/>
              </a:lnSpc>
              <a:spcBef>
                <a:spcPts val="0"/>
              </a:spcBef>
              <a:spcAft>
                <a:spcPts val="0"/>
              </a:spcAft>
              <a:buClr>
                <a:srgbClr val="000000"/>
              </a:buClr>
              <a:buSzPts val="3100"/>
              <a:buFontTx/>
              <a:buNone/>
              <a:tabLst/>
              <a:defRPr/>
            </a:pPr>
            <a:r>
              <a:rPr kumimoji="0" lang="en-US" sz="3200" b="1" i="0" u="none" strike="noStrike" kern="1200" cap="none" spc="0" normalizeH="0" baseline="0" noProof="0" dirty="0">
                <a:ln>
                  <a:noFill/>
                </a:ln>
                <a:solidFill>
                  <a:srgbClr val="002C48"/>
                </a:solidFill>
                <a:effectLst/>
                <a:uLnTx/>
                <a:uFillTx/>
                <a:latin typeface="Calibri"/>
                <a:ea typeface="Calibri"/>
                <a:cs typeface="Calibri"/>
                <a:sym typeface="Calibri"/>
              </a:rPr>
              <a:t>Street Medicine </a:t>
            </a:r>
            <a:r>
              <a:rPr kumimoji="0" lang="en-US" sz="3200" b="1" i="0" u="none" strike="noStrike" kern="1200" cap="none" spc="0" normalizeH="0" baseline="0" noProof="0" dirty="0">
                <a:ln>
                  <a:noFill/>
                </a:ln>
                <a:solidFill>
                  <a:srgbClr val="26C3C9"/>
                </a:solidFill>
                <a:effectLst/>
                <a:uLnTx/>
                <a:uFillTx/>
                <a:latin typeface="Calibri"/>
                <a:ea typeface="Calibri"/>
                <a:cs typeface="Calibri"/>
                <a:sym typeface="Calibri"/>
              </a:rPr>
              <a:t>Referral Pathway to Specialists and other Services</a:t>
            </a:r>
            <a:endParaRPr kumimoji="0" sz="3200" b="1" i="0" u="none" strike="noStrike" kern="1200" cap="none" spc="0" normalizeH="0" baseline="0" noProof="0" dirty="0">
              <a:ln>
                <a:noFill/>
              </a:ln>
              <a:solidFill>
                <a:srgbClr val="26C3C9"/>
              </a:solidFill>
              <a:effectLst/>
              <a:uLnTx/>
              <a:uFillTx/>
              <a:latin typeface="Calibri"/>
              <a:ea typeface="Calibri"/>
              <a:cs typeface="Calibri"/>
              <a:sym typeface="Calibri"/>
            </a:endParaRPr>
          </a:p>
        </p:txBody>
      </p:sp>
      <p:cxnSp>
        <p:nvCxnSpPr>
          <p:cNvPr id="255" name="Google Shape;255;g252fa5a249c_5_132"/>
          <p:cNvCxnSpPr>
            <a:cxnSpLocks/>
          </p:cNvCxnSpPr>
          <p:nvPr/>
        </p:nvCxnSpPr>
        <p:spPr>
          <a:xfrm>
            <a:off x="3644549" y="3900239"/>
            <a:ext cx="0" cy="0"/>
          </a:xfrm>
          <a:prstGeom prst="straightConnector1">
            <a:avLst/>
          </a:prstGeom>
          <a:noFill/>
          <a:ln w="9525" cap="flat" cmpd="sng">
            <a:solidFill>
              <a:srgbClr val="CA187E"/>
            </a:solidFill>
            <a:prstDash val="solid"/>
            <a:round/>
            <a:headEnd type="none" w="sm" len="sm"/>
            <a:tailEnd type="triangle" w="med" len="med"/>
          </a:ln>
        </p:spPr>
      </p:cxnSp>
      <p:pic>
        <p:nvPicPr>
          <p:cNvPr id="3" name="Picture 2">
            <a:extLst>
              <a:ext uri="{FF2B5EF4-FFF2-40B4-BE49-F238E27FC236}">
                <a16:creationId xmlns:a16="http://schemas.microsoft.com/office/drawing/2014/main" id="{DB01A713-3C64-A176-5C1F-60BD69E46075}"/>
              </a:ext>
            </a:extLst>
          </p:cNvPr>
          <p:cNvPicPr>
            <a:picLocks noChangeAspect="1"/>
          </p:cNvPicPr>
          <p:nvPr/>
        </p:nvPicPr>
        <p:blipFill>
          <a:blip r:embed="rId3"/>
          <a:stretch>
            <a:fillRect/>
          </a:stretch>
        </p:blipFill>
        <p:spPr>
          <a:xfrm>
            <a:off x="211757" y="1713991"/>
            <a:ext cx="11097927" cy="4204202"/>
          </a:xfrm>
          <a:prstGeom prst="rect">
            <a:avLst/>
          </a:prstGeom>
        </p:spPr>
      </p:pic>
    </p:spTree>
    <p:extLst>
      <p:ext uri="{BB962C8B-B14F-4D97-AF65-F5344CB8AC3E}">
        <p14:creationId xmlns:p14="http://schemas.microsoft.com/office/powerpoint/2010/main" val="3310866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9102-22D0-1514-A4A2-51AD9C547A7C}"/>
              </a:ext>
            </a:extLst>
          </p:cNvPr>
          <p:cNvSpPr>
            <a:spLocks noGrp="1"/>
          </p:cNvSpPr>
          <p:nvPr>
            <p:ph type="title"/>
          </p:nvPr>
        </p:nvSpPr>
        <p:spPr>
          <a:xfrm>
            <a:off x="614815" y="431430"/>
            <a:ext cx="10684042" cy="1253237"/>
          </a:xfrm>
        </p:spPr>
        <p:txBody>
          <a:bodyPr/>
          <a:lstStyle/>
          <a:p>
            <a:r>
              <a:rPr lang="en-US" b="1" dirty="0">
                <a:latin typeface="+mn-lt"/>
              </a:rPr>
              <a:t>Aligned MCP Housing and Homelessness Incentive Program (HHIP) Investments in Sacramento County</a:t>
            </a:r>
          </a:p>
        </p:txBody>
      </p:sp>
      <p:graphicFrame>
        <p:nvGraphicFramePr>
          <p:cNvPr id="3" name="Table 2">
            <a:extLst>
              <a:ext uri="{FF2B5EF4-FFF2-40B4-BE49-F238E27FC236}">
                <a16:creationId xmlns:a16="http://schemas.microsoft.com/office/drawing/2014/main" id="{D640BEE9-9A78-97CE-E832-82A1D86E4C5F}"/>
              </a:ext>
            </a:extLst>
          </p:cNvPr>
          <p:cNvGraphicFramePr>
            <a:graphicFrameLocks noGrp="1"/>
          </p:cNvGraphicFramePr>
          <p:nvPr>
            <p:extLst>
              <p:ext uri="{D42A27DB-BD31-4B8C-83A1-F6EECF244321}">
                <p14:modId xmlns:p14="http://schemas.microsoft.com/office/powerpoint/2010/main" val="542488197"/>
              </p:ext>
            </p:extLst>
          </p:nvPr>
        </p:nvGraphicFramePr>
        <p:xfrm>
          <a:off x="1042839" y="1428779"/>
          <a:ext cx="9602700" cy="4754243"/>
        </p:xfrm>
        <a:graphic>
          <a:graphicData uri="http://schemas.openxmlformats.org/drawingml/2006/table">
            <a:tbl>
              <a:tblPr firstRow="1" firstCol="1" bandRow="1"/>
              <a:tblGrid>
                <a:gridCol w="5508860">
                  <a:extLst>
                    <a:ext uri="{9D8B030D-6E8A-4147-A177-3AD203B41FA5}">
                      <a16:colId xmlns:a16="http://schemas.microsoft.com/office/drawing/2014/main" val="3203731036"/>
                    </a:ext>
                  </a:extLst>
                </a:gridCol>
                <a:gridCol w="2046920">
                  <a:extLst>
                    <a:ext uri="{9D8B030D-6E8A-4147-A177-3AD203B41FA5}">
                      <a16:colId xmlns:a16="http://schemas.microsoft.com/office/drawing/2014/main" val="1792794653"/>
                    </a:ext>
                  </a:extLst>
                </a:gridCol>
                <a:gridCol w="2046920">
                  <a:extLst>
                    <a:ext uri="{9D8B030D-6E8A-4147-A177-3AD203B41FA5}">
                      <a16:colId xmlns:a16="http://schemas.microsoft.com/office/drawing/2014/main" val="432712802"/>
                    </a:ext>
                  </a:extLst>
                </a:gridCol>
              </a:tblGrid>
              <a:tr h="233219">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kern="100" dirty="0">
                          <a:effectLst/>
                          <a:latin typeface="+mn-lt"/>
                        </a:rPr>
                        <a:t>Joint MCP HHIP Investments</a:t>
                      </a:r>
                    </a:p>
                    <a:p>
                      <a:pPr marL="0" marR="0" algn="l">
                        <a:spcBef>
                          <a:spcPts val="0"/>
                        </a:spcBef>
                        <a:spcAft>
                          <a:spcPts val="0"/>
                        </a:spcAft>
                      </a:pP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kern="100" dirty="0">
                          <a:effectLst/>
                          <a:latin typeface="+mn-lt"/>
                        </a:rPr>
                        <a:t>Amount</a:t>
                      </a:r>
                      <a:endParaRPr lang="en-US" sz="180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1" kern="100" dirty="0">
                          <a:solidFill>
                            <a:schemeClr val="bg1"/>
                          </a:solidFill>
                          <a:effectLst/>
                          <a:latin typeface="+mn-lt"/>
                          <a:ea typeface="Calibri" panose="020F0502020204030204" pitchFamily="34" charset="0"/>
                          <a:cs typeface="Times New Roman" panose="02020603050405020304" pitchFamily="18" charset="0"/>
                        </a:rPr>
                        <a:t>Recipient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extLst>
                  <a:ext uri="{0D108BD9-81ED-4DB2-BD59-A6C34878D82A}">
                    <a16:rowId xmlns:a16="http://schemas.microsoft.com/office/drawing/2014/main" val="37576529"/>
                  </a:ext>
                </a:extLst>
              </a:tr>
              <a:tr h="554026">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b="0" kern="100" dirty="0">
                          <a:effectLst/>
                          <a:latin typeface="+mn-lt"/>
                        </a:rPr>
                        <a:t>Street Medicine Capacity Building </a:t>
                      </a:r>
                    </a:p>
                    <a:p>
                      <a:pPr marL="0" marR="0" algn="l">
                        <a:spcBef>
                          <a:spcPts val="0"/>
                        </a:spcBef>
                        <a:spcAft>
                          <a:spcPts val="0"/>
                        </a:spcAft>
                      </a:pP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lgn="l">
                        <a:spcBef>
                          <a:spcPts val="0"/>
                        </a:spcBef>
                        <a:spcAft>
                          <a:spcPts val="0"/>
                        </a:spcAft>
                      </a:pPr>
                      <a:r>
                        <a:rPr lang="en-US" sz="1800" b="0" kern="100" dirty="0">
                          <a:effectLst/>
                          <a:latin typeface="+mn-lt"/>
                        </a:rPr>
                        <a:t>$2,233,147</a:t>
                      </a: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p>
                      <a:pPr marL="0" marR="0" algn="l">
                        <a:spcBef>
                          <a:spcPts val="0"/>
                        </a:spcBef>
                        <a:spcAft>
                          <a:spcPts val="0"/>
                        </a:spcAft>
                      </a:pPr>
                      <a:r>
                        <a:rPr lang="en-US" sz="1800" b="0" kern="100" dirty="0">
                          <a:effectLst/>
                          <a:latin typeface="+mn-lt"/>
                          <a:ea typeface="Calibri" panose="020F0502020204030204" pitchFamily="34" charset="0"/>
                          <a:cs typeface="Times New Roman" panose="02020603050405020304" pitchFamily="18" charset="0"/>
                        </a:rPr>
                        <a:t>Various Providers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2044207720"/>
                  </a:ext>
                </a:extLst>
              </a:tr>
              <a:tr h="1575383">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b="0" dirty="0">
                          <a:latin typeface="+mn-lt"/>
                        </a:rPr>
                        <a:t>Continuum of Care infrastructure support – funds used to support staffing, consultation, technology, trainings; intake/referral network   including data management and reporting/HMIS; equity initiatives; street outreach, Coordinated Access, diversion and housing navigation</a:t>
                      </a:r>
                    </a:p>
                    <a:p>
                      <a:pPr marL="0" marR="0" algn="l">
                        <a:spcBef>
                          <a:spcPts val="0"/>
                        </a:spcBef>
                        <a:spcAft>
                          <a:spcPts val="0"/>
                        </a:spcAft>
                      </a:pP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lgn="l">
                        <a:spcBef>
                          <a:spcPts val="0"/>
                        </a:spcBef>
                        <a:spcAft>
                          <a:spcPts val="0"/>
                        </a:spcAft>
                      </a:pPr>
                      <a:r>
                        <a:rPr lang="en-US" sz="1800" b="0" kern="100" dirty="0">
                          <a:effectLst/>
                          <a:latin typeface="+mn-lt"/>
                        </a:rPr>
                        <a:t>$ 3,860,064</a:t>
                      </a: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p>
                      <a:pPr marL="0" marR="0" algn="l">
                        <a:spcBef>
                          <a:spcPts val="0"/>
                        </a:spcBef>
                        <a:spcAft>
                          <a:spcPts val="0"/>
                        </a:spcAft>
                      </a:pPr>
                      <a:r>
                        <a:rPr lang="en-US" sz="1800" b="0" kern="100" dirty="0">
                          <a:effectLst/>
                          <a:latin typeface="+mn-lt"/>
                          <a:ea typeface="Calibri" panose="020F0502020204030204" pitchFamily="34" charset="0"/>
                          <a:cs typeface="Times New Roman" panose="02020603050405020304" pitchFamily="18" charset="0"/>
                        </a:rPr>
                        <a:t>Sacramento Steps Forward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1818394742"/>
                  </a:ext>
                </a:extLst>
              </a:tr>
              <a:tr h="716260">
                <a:tc>
                  <a:txBody>
                    <a:bodyPr/>
                    <a:lstStyle/>
                    <a:p>
                      <a:pPr marL="0" marR="0" algn="l">
                        <a:spcBef>
                          <a:spcPts val="0"/>
                        </a:spcBef>
                        <a:spcAft>
                          <a:spcPts val="0"/>
                        </a:spcAft>
                      </a:pPr>
                      <a:r>
                        <a:rPr lang="en-US" sz="1800" b="0" kern="100" dirty="0">
                          <a:solidFill>
                            <a:schemeClr val="bg1"/>
                          </a:solidFill>
                          <a:effectLst/>
                          <a:latin typeface="+mn-lt"/>
                          <a:ea typeface="Calibri" panose="020F0502020204030204" pitchFamily="34" charset="0"/>
                          <a:cs typeface="Times New Roman" panose="02020603050405020304" pitchFamily="18" charset="0"/>
                        </a:rPr>
                        <a:t>Sacramento County Homeless Outreach Expansion Pilot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0" kern="100" dirty="0">
                          <a:effectLst/>
                          <a:latin typeface="+mn-lt"/>
                          <a:ea typeface="Calibri" panose="020F0502020204030204" pitchFamily="34" charset="0"/>
                          <a:cs typeface="Times New Roman" panose="02020603050405020304" pitchFamily="18" charset="0"/>
                        </a:rPr>
                        <a:t>$2,000,000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algn="l">
                        <a:spcBef>
                          <a:spcPts val="0"/>
                        </a:spcBef>
                        <a:spcAft>
                          <a:spcPts val="0"/>
                        </a:spcAft>
                      </a:pPr>
                      <a:r>
                        <a:rPr lang="en-US" sz="1800" b="0" kern="100" dirty="0">
                          <a:effectLst/>
                          <a:latin typeface="+mn-lt"/>
                          <a:ea typeface="Calibri" panose="020F0502020204030204" pitchFamily="34" charset="0"/>
                          <a:cs typeface="Times New Roman" panose="02020603050405020304" pitchFamily="18" charset="0"/>
                        </a:rPr>
                        <a:t>Community HealthWorks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49230700"/>
                  </a:ext>
                </a:extLst>
              </a:tr>
              <a:tr h="750770">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marR="0" algn="l">
                        <a:spcBef>
                          <a:spcPts val="0"/>
                        </a:spcBef>
                        <a:spcAft>
                          <a:spcPts val="0"/>
                        </a:spcAft>
                      </a:pPr>
                      <a:r>
                        <a:rPr lang="en-US" sz="1800" b="0" kern="100" dirty="0">
                          <a:effectLst/>
                          <a:latin typeface="+mn-lt"/>
                        </a:rPr>
                        <a:t>Sacramento County Landlord engagement and housing lease up support</a:t>
                      </a:r>
                    </a:p>
                    <a:p>
                      <a:pPr marL="0" marR="0" algn="l">
                        <a:spcBef>
                          <a:spcPts val="0"/>
                        </a:spcBef>
                        <a:spcAft>
                          <a:spcPts val="0"/>
                        </a:spcAft>
                      </a:pP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algn="l">
                        <a:spcBef>
                          <a:spcPts val="0"/>
                        </a:spcBef>
                        <a:spcAft>
                          <a:spcPts val="0"/>
                        </a:spcAft>
                      </a:pPr>
                      <a:r>
                        <a:rPr lang="en-US" sz="1800" b="0" kern="100" dirty="0">
                          <a:effectLst/>
                          <a:latin typeface="+mn-lt"/>
                        </a:rPr>
                        <a:t>$</a:t>
                      </a:r>
                      <a:r>
                        <a:rPr lang="en-US" sz="1800" b="0" kern="100" dirty="0">
                          <a:solidFill>
                            <a:schemeClr val="dk1"/>
                          </a:solidFill>
                          <a:effectLst/>
                          <a:latin typeface="+mn-lt"/>
                          <a:ea typeface="+mn-ea"/>
                          <a:cs typeface="+mn-cs"/>
                        </a:rPr>
                        <a:t>3,461,937</a:t>
                      </a:r>
                    </a:p>
                    <a:p>
                      <a:pPr marL="0" marR="0" algn="l">
                        <a:spcBef>
                          <a:spcPts val="0"/>
                        </a:spcBef>
                        <a:spcAft>
                          <a:spcPts val="0"/>
                        </a:spcAft>
                      </a:pPr>
                      <a:endParaRPr lang="en-US" sz="1800" b="0" kern="1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p>
                      <a:pPr marL="0" marR="0" algn="l">
                        <a:spcBef>
                          <a:spcPts val="0"/>
                        </a:spcBef>
                        <a:spcAft>
                          <a:spcPts val="0"/>
                        </a:spcAft>
                      </a:pPr>
                      <a:r>
                        <a:rPr lang="en-US" sz="1800" b="0" kern="100" dirty="0">
                          <a:effectLst/>
                          <a:latin typeface="+mn-lt"/>
                          <a:ea typeface="Calibri" panose="020F0502020204030204" pitchFamily="34" charset="0"/>
                          <a:cs typeface="Times New Roman" panose="02020603050405020304" pitchFamily="18" charset="0"/>
                        </a:rPr>
                        <a:t>Sacramento County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556997138"/>
                  </a:ext>
                </a:extLst>
              </a:tr>
              <a:tr h="466437">
                <a:tc>
                  <a:txBody>
                    <a:bodyPr/>
                    <a:lstStyle/>
                    <a:p>
                      <a:pPr marL="0" marR="0" algn="l">
                        <a:spcBef>
                          <a:spcPts val="0"/>
                        </a:spcBef>
                        <a:spcAft>
                          <a:spcPts val="0"/>
                        </a:spcAft>
                      </a:pPr>
                      <a:r>
                        <a:rPr lang="en-US" sz="1800" b="1" kern="100" dirty="0">
                          <a:solidFill>
                            <a:schemeClr val="bg1"/>
                          </a:solidFill>
                          <a:effectLst/>
                          <a:latin typeface="+mn-lt"/>
                          <a:ea typeface="Calibri" panose="020F0502020204030204" pitchFamily="34" charset="0"/>
                          <a:cs typeface="Times New Roman" panose="02020603050405020304" pitchFamily="18" charset="0"/>
                        </a:rPr>
                        <a:t>Total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F9C9D"/>
                    </a:solidFill>
                  </a:tcPr>
                </a:tc>
                <a:tc>
                  <a:txBody>
                    <a:bodyPr/>
                    <a:lstStyle/>
                    <a:p>
                      <a:pPr marL="0" marR="0" algn="l">
                        <a:spcBef>
                          <a:spcPts val="0"/>
                        </a:spcBef>
                        <a:spcAft>
                          <a:spcPts val="0"/>
                        </a:spcAft>
                      </a:pPr>
                      <a:r>
                        <a:rPr lang="en-US" sz="1800" b="1" kern="100" dirty="0">
                          <a:solidFill>
                            <a:schemeClr val="dk1"/>
                          </a:solidFill>
                          <a:effectLst/>
                          <a:latin typeface="+mn-lt"/>
                          <a:ea typeface="+mn-ea"/>
                          <a:cs typeface="+mn-cs"/>
                        </a:rPr>
                        <a:t>$11,555,148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algn="l">
                        <a:spcBef>
                          <a:spcPts val="0"/>
                        </a:spcBef>
                        <a:spcAft>
                          <a:spcPts val="0"/>
                        </a:spcAft>
                      </a:pPr>
                      <a:endParaRPr lang="en-US" sz="1800" b="1" kern="1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01838380"/>
                  </a:ext>
                </a:extLst>
              </a:tr>
            </a:tbl>
          </a:graphicData>
        </a:graphic>
      </p:graphicFrame>
    </p:spTree>
    <p:extLst>
      <p:ext uri="{BB962C8B-B14F-4D97-AF65-F5344CB8AC3E}">
        <p14:creationId xmlns:p14="http://schemas.microsoft.com/office/powerpoint/2010/main" val="1810591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E3C39DD-22FE-4068-93A6-9DF932F51CBA}"/>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623DFF-06DF-D54C-9DF3-3CFDEC8B2CC8}"/>
              </a:ext>
            </a:extLst>
          </p:cNvPr>
          <p:cNvSpPr>
            <a:spLocks noGrp="1"/>
          </p:cNvSpPr>
          <p:nvPr>
            <p:ph type="ctrTitle" idx="4294967295"/>
          </p:nvPr>
        </p:nvSpPr>
        <p:spPr>
          <a:xfrm>
            <a:off x="1069180" y="1784011"/>
            <a:ext cx="10053638" cy="3290909"/>
          </a:xfrm>
        </p:spPr>
        <p:txBody>
          <a:bodyPr anchor="ctr">
            <a:noAutofit/>
          </a:bodyPr>
          <a:lstStyle/>
          <a:p>
            <a:pPr algn="ctr">
              <a:lnSpc>
                <a:spcPct val="80000"/>
              </a:lnSpc>
              <a:buClr>
                <a:srgbClr val="000000"/>
              </a:buClr>
              <a:buSzPts val="5100"/>
            </a:pPr>
            <a:r>
              <a:rPr lang="en-US" sz="5600" dirty="0">
                <a:solidFill>
                  <a:schemeClr val="bg1"/>
                </a:solidFill>
                <a:latin typeface="Calibri"/>
                <a:ea typeface="Calibri"/>
                <a:cs typeface="Calibri"/>
                <a:sym typeface="Calibri"/>
              </a:rPr>
              <a:t>Looking Ahead – What’s Next in 2024?</a:t>
            </a:r>
          </a:p>
        </p:txBody>
      </p:sp>
      <p:grpSp>
        <p:nvGrpSpPr>
          <p:cNvPr id="7" name="Group 6">
            <a:extLst>
              <a:ext uri="{FF2B5EF4-FFF2-40B4-BE49-F238E27FC236}">
                <a16:creationId xmlns:a16="http://schemas.microsoft.com/office/drawing/2014/main" id="{36245F29-AF4D-4A31-B7E1-CA3B716FE79C}"/>
              </a:ext>
            </a:extLst>
          </p:cNvPr>
          <p:cNvGrpSpPr/>
          <p:nvPr/>
        </p:nvGrpSpPr>
        <p:grpSpPr>
          <a:xfrm>
            <a:off x="1447800" y="1569720"/>
            <a:ext cx="9296399" cy="3696465"/>
            <a:chOff x="1447800" y="1620520"/>
            <a:chExt cx="9296399" cy="3696465"/>
          </a:xfrm>
        </p:grpSpPr>
        <p:cxnSp>
          <p:nvCxnSpPr>
            <p:cNvPr id="8" name="Straight Connector 7">
              <a:extLst>
                <a:ext uri="{FF2B5EF4-FFF2-40B4-BE49-F238E27FC236}">
                  <a16:creationId xmlns:a16="http://schemas.microsoft.com/office/drawing/2014/main" id="{01ECD19F-FEF4-4F0F-8733-6F901B2C0891}"/>
                </a:ext>
              </a:extLst>
            </p:cNvPr>
            <p:cNvCxnSpPr/>
            <p:nvPr userDrawn="1"/>
          </p:nvCxnSpPr>
          <p:spPr>
            <a:xfrm>
              <a:off x="1447800" y="1620520"/>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10DDA0D-D419-4B94-949C-66365175992A}"/>
                </a:ext>
              </a:extLst>
            </p:cNvPr>
            <p:cNvCxnSpPr/>
            <p:nvPr userDrawn="1"/>
          </p:nvCxnSpPr>
          <p:spPr>
            <a:xfrm>
              <a:off x="1447800" y="5316985"/>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55555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3947-59C0-27F9-D961-04FAB3BAB6CE}"/>
              </a:ext>
            </a:extLst>
          </p:cNvPr>
          <p:cNvSpPr>
            <a:spLocks noGrp="1"/>
          </p:cNvSpPr>
          <p:nvPr>
            <p:ph type="title"/>
          </p:nvPr>
        </p:nvSpPr>
        <p:spPr>
          <a:xfrm>
            <a:off x="596178" y="254867"/>
            <a:ext cx="10058400" cy="1450757"/>
          </a:xfrm>
        </p:spPr>
        <p:txBody>
          <a:bodyPr/>
          <a:lstStyle/>
          <a:p>
            <a:r>
              <a:rPr lang="en-US" b="1" dirty="0">
                <a:latin typeface="+mn-lt"/>
              </a:rPr>
              <a:t>Medi-Cal Program Changes in 2024 and Beyond</a:t>
            </a:r>
          </a:p>
        </p:txBody>
      </p:sp>
      <p:graphicFrame>
        <p:nvGraphicFramePr>
          <p:cNvPr id="4" name="Table 6">
            <a:extLst>
              <a:ext uri="{FF2B5EF4-FFF2-40B4-BE49-F238E27FC236}">
                <a16:creationId xmlns:a16="http://schemas.microsoft.com/office/drawing/2014/main" id="{DFDF04EC-9951-77D9-36AD-EACF2E89FBCF}"/>
              </a:ext>
            </a:extLst>
          </p:cNvPr>
          <p:cNvGraphicFramePr>
            <a:graphicFrameLocks noGrp="1"/>
          </p:cNvGraphicFramePr>
          <p:nvPr>
            <p:extLst>
              <p:ext uri="{D42A27DB-BD31-4B8C-83A1-F6EECF244321}">
                <p14:modId xmlns:p14="http://schemas.microsoft.com/office/powerpoint/2010/main" val="1754215508"/>
              </p:ext>
            </p:extLst>
          </p:nvPr>
        </p:nvGraphicFramePr>
        <p:xfrm>
          <a:off x="309135" y="999678"/>
          <a:ext cx="11173803" cy="5035361"/>
        </p:xfrm>
        <a:graphic>
          <a:graphicData uri="http://schemas.openxmlformats.org/drawingml/2006/table">
            <a:tbl>
              <a:tblPr firstRow="1" bandRow="1"/>
              <a:tblGrid>
                <a:gridCol w="812373">
                  <a:extLst>
                    <a:ext uri="{9D8B030D-6E8A-4147-A177-3AD203B41FA5}">
                      <a16:colId xmlns:a16="http://schemas.microsoft.com/office/drawing/2014/main" val="3753844335"/>
                    </a:ext>
                  </a:extLst>
                </a:gridCol>
                <a:gridCol w="10361430">
                  <a:extLst>
                    <a:ext uri="{9D8B030D-6E8A-4147-A177-3AD203B41FA5}">
                      <a16:colId xmlns:a16="http://schemas.microsoft.com/office/drawing/2014/main" val="1197858724"/>
                    </a:ext>
                  </a:extLst>
                </a:gridCol>
              </a:tblGrid>
              <a:tr h="284951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50" b="1" dirty="0">
                          <a:solidFill>
                            <a:schemeClr val="tx2"/>
                          </a:solidFill>
                          <a:latin typeface="+mn-lt"/>
                          <a:cs typeface="Calibri" panose="020F0502020204030204" pitchFamily="34" charset="0"/>
                        </a:rPr>
                        <a:t>2024</a:t>
                      </a:r>
                    </a:p>
                    <a:p>
                      <a:endParaRPr lang="en-US" sz="1250" b="1" dirty="0">
                        <a:solidFill>
                          <a:schemeClr val="tx2"/>
                        </a:solidFill>
                        <a:latin typeface="+mn-lt"/>
                        <a:cs typeface="Calibri" panose="020F0502020204030204"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cs typeface="Calibri" panose="020F0502020204030204" pitchFamily="34" charset="0"/>
                        </a:rPr>
                        <a:t>RFP activities: </a:t>
                      </a:r>
                      <a:r>
                        <a:rPr lang="en-US" sz="1250" b="0" dirty="0">
                          <a:solidFill>
                            <a:schemeClr val="tx2"/>
                          </a:solidFill>
                          <a:latin typeface="+mn-lt"/>
                          <a:cs typeface="Calibri" panose="020F0502020204030204" pitchFamily="34" charset="0"/>
                        </a:rPr>
                        <a:t>Member transitions, Continuity of Care, and implementation </a:t>
                      </a:r>
                      <a:r>
                        <a:rPr lang="en-US" sz="1250" dirty="0">
                          <a:solidFill>
                            <a:schemeClr val="tx2"/>
                          </a:solidFill>
                          <a:latin typeface="+mn-lt"/>
                          <a:cs typeface="Calibri" panose="020F0502020204030204" pitchFamily="34" charset="0"/>
                        </a:rPr>
                        <a:t>of new MCP contract requirements </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cs typeface="Calibri" panose="020F0502020204030204" pitchFamily="34" charset="0"/>
                        </a:rPr>
                        <a:t>Phased Implementation of ECM continues</a:t>
                      </a:r>
                      <a:r>
                        <a:rPr lang="en-US" sz="1250" b="0" dirty="0">
                          <a:solidFill>
                            <a:schemeClr val="tx2"/>
                          </a:solidFill>
                          <a:latin typeface="+mn-lt"/>
                          <a:cs typeface="Calibri" panose="020F0502020204030204" pitchFamily="34" charset="0"/>
                        </a:rPr>
                        <a:t>: Pregnant and Postpartum Individuals At Risk for Adverse Perinatal Outcomes who are subject to racial and ethnic disparities.</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ea typeface="Centene Sans Reg" panose="02000503000000020004" pitchFamily="2" charset="77"/>
                          <a:cs typeface="Calibri" panose="020F0502020204030204" pitchFamily="34" charset="0"/>
                        </a:rPr>
                        <a:t>Dual Special Needs Program (DSNP) </a:t>
                      </a:r>
                      <a:r>
                        <a:rPr lang="en-US" sz="1250" b="1" dirty="0">
                          <a:solidFill>
                            <a:schemeClr val="tx2"/>
                          </a:solidFill>
                          <a:latin typeface="+mn-lt"/>
                          <a:cs typeface="Calibri" panose="020F0502020204030204" pitchFamily="34" charset="0"/>
                        </a:rPr>
                        <a:t>expansion </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cs typeface="Calibri" panose="020F0502020204030204" pitchFamily="34" charset="0"/>
                        </a:rPr>
                        <a:t>Justice-Involved Initiative: </a:t>
                      </a:r>
                      <a:r>
                        <a:rPr lang="en-US" sz="1250" b="0" dirty="0">
                          <a:solidFill>
                            <a:schemeClr val="tx2"/>
                          </a:solidFill>
                          <a:latin typeface="+mn-lt"/>
                          <a:cs typeface="Calibri" panose="020F0502020204030204" pitchFamily="34" charset="0"/>
                        </a:rPr>
                        <a:t> Justice Involved Individuals eligible to participate in ECM and CS. </a:t>
                      </a:r>
                    </a:p>
                    <a:p>
                      <a:pPr marL="740664" marR="0" lvl="2"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dirty="0">
                          <a:solidFill>
                            <a:schemeClr val="tx2"/>
                          </a:solidFill>
                          <a:latin typeface="+mn-lt"/>
                          <a:cs typeface="Calibri" panose="020F0502020204030204" pitchFamily="34" charset="0"/>
                        </a:rPr>
                        <a:t>Correctional Facilities 24-month phase-in pre-release services begins 4/1/24 through 3/31/2026</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kern="1200" dirty="0">
                          <a:solidFill>
                            <a:schemeClr val="tx2"/>
                          </a:solidFill>
                          <a:latin typeface="+mn-lt"/>
                          <a:ea typeface="+mn-ea"/>
                          <a:cs typeface="Calibri" panose="020F0502020204030204" pitchFamily="34" charset="0"/>
                        </a:rPr>
                        <a:t>Phase II of LTC Carve-in</a:t>
                      </a:r>
                      <a:r>
                        <a:rPr lang="en-US" sz="1250" b="0" kern="1200" dirty="0">
                          <a:solidFill>
                            <a:schemeClr val="tx2"/>
                          </a:solidFill>
                          <a:latin typeface="+mn-lt"/>
                          <a:ea typeface="+mn-ea"/>
                          <a:cs typeface="Calibri" panose="020F0502020204030204" pitchFamily="34" charset="0"/>
                        </a:rPr>
                        <a:t>, beneficiaries in </a:t>
                      </a:r>
                      <a:r>
                        <a:rPr lang="en-US" sz="1250" b="1" kern="1200" dirty="0">
                          <a:solidFill>
                            <a:schemeClr val="tx2"/>
                          </a:solidFill>
                          <a:latin typeface="+mn-lt"/>
                          <a:ea typeface="+mn-ea"/>
                          <a:cs typeface="Calibri" panose="020F0502020204030204" pitchFamily="34" charset="0"/>
                        </a:rPr>
                        <a:t>ICF/DD &amp; Subacute Care Facilities </a:t>
                      </a:r>
                      <a:r>
                        <a:rPr lang="en-US" sz="1250" b="0" kern="1200" dirty="0">
                          <a:solidFill>
                            <a:schemeClr val="tx2"/>
                          </a:solidFill>
                          <a:latin typeface="+mn-lt"/>
                          <a:ea typeface="+mn-ea"/>
                          <a:cs typeface="Calibri" panose="020F0502020204030204" pitchFamily="34" charset="0"/>
                        </a:rPr>
                        <a:t>will be carved </a:t>
                      </a:r>
                      <a:r>
                        <a:rPr lang="en-US" sz="1250" b="0" dirty="0">
                          <a:solidFill>
                            <a:schemeClr val="tx2"/>
                          </a:solidFill>
                          <a:latin typeface="+mn-lt"/>
                          <a:cs typeface="Calibri" panose="020F0502020204030204" pitchFamily="34" charset="0"/>
                        </a:rPr>
                        <a:t>into Managed Care </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cs typeface="Calibri" panose="020F0502020204030204" pitchFamily="34" charset="0"/>
                        </a:rPr>
                        <a:t>PHM: </a:t>
                      </a:r>
                      <a:r>
                        <a:rPr lang="en-US" sz="1250" b="0" dirty="0">
                          <a:solidFill>
                            <a:schemeClr val="tx2"/>
                          </a:solidFill>
                          <a:latin typeface="+mn-lt"/>
                          <a:cs typeface="Calibri" panose="020F0502020204030204" pitchFamily="34" charset="0"/>
                        </a:rPr>
                        <a:t>Basic Population Health Management &amp; </a:t>
                      </a:r>
                      <a:r>
                        <a:rPr lang="en-US" sz="1250" dirty="0">
                          <a:solidFill>
                            <a:schemeClr val="tx2"/>
                          </a:solidFill>
                          <a:latin typeface="+mn-lt"/>
                          <a:ea typeface="Centene Sans Reg" panose="02000503000000020004" pitchFamily="2" charset="77"/>
                          <a:cs typeface="Calibri" panose="020F0502020204030204" pitchFamily="34" charset="0"/>
                        </a:rPr>
                        <a:t>Transitions of Care Services for all Members</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dirty="0">
                          <a:solidFill>
                            <a:schemeClr val="tx2"/>
                          </a:solidFill>
                          <a:latin typeface="+mn-lt"/>
                          <a:cs typeface="Calibri" panose="020F0502020204030204" pitchFamily="34" charset="0"/>
                        </a:rPr>
                        <a:t>No sooner than 2024, </a:t>
                      </a:r>
                      <a:r>
                        <a:rPr lang="en-US" sz="1250" b="1" dirty="0">
                          <a:solidFill>
                            <a:schemeClr val="tx2"/>
                          </a:solidFill>
                          <a:latin typeface="+mn-lt"/>
                          <a:cs typeface="Calibri" panose="020F0502020204030204" pitchFamily="34" charset="0"/>
                        </a:rPr>
                        <a:t>Statewide All-Payer Fee Schedule </a:t>
                      </a:r>
                      <a:r>
                        <a:rPr lang="en-US" sz="1250" b="0" dirty="0">
                          <a:solidFill>
                            <a:schemeClr val="tx2"/>
                          </a:solidFill>
                          <a:latin typeface="+mn-lt"/>
                          <a:cs typeface="Calibri" panose="020F0502020204030204" pitchFamily="34" charset="0"/>
                        </a:rPr>
                        <a:t>and Behavioral Health Network</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dirty="0">
                          <a:solidFill>
                            <a:schemeClr val="tx2"/>
                          </a:solidFill>
                          <a:latin typeface="+mn-lt"/>
                          <a:cs typeface="Calibri" panose="020F0502020204030204" pitchFamily="34" charset="0"/>
                        </a:rPr>
                        <a:t>Transition the </a:t>
                      </a:r>
                      <a:r>
                        <a:rPr lang="en-US" sz="1250" b="1" dirty="0">
                          <a:solidFill>
                            <a:schemeClr val="tx2"/>
                          </a:solidFill>
                          <a:latin typeface="+mn-lt"/>
                          <a:cs typeface="Calibri" panose="020F0502020204030204" pitchFamily="34" charset="0"/>
                        </a:rPr>
                        <a:t>Child Health &amp; Disability Prevention (CHDP) Program </a:t>
                      </a:r>
                      <a:r>
                        <a:rPr lang="en-US" sz="1250" b="0" dirty="0">
                          <a:solidFill>
                            <a:schemeClr val="tx2"/>
                          </a:solidFill>
                          <a:latin typeface="+mn-lt"/>
                          <a:cs typeface="Calibri" panose="020F0502020204030204" pitchFamily="34" charset="0"/>
                        </a:rPr>
                        <a:t>to administration and coordination to MCPs</a:t>
                      </a:r>
                    </a:p>
                    <a:p>
                      <a:pPr marL="283464" marR="0" lvl="0" indent="-28346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cs typeface="Calibri" panose="020F0502020204030204" pitchFamily="34" charset="0"/>
                        </a:rPr>
                        <a:t>Eligibility Efficiencies:</a:t>
                      </a:r>
                      <a:r>
                        <a:rPr lang="en-US" sz="1250" b="0" dirty="0">
                          <a:solidFill>
                            <a:schemeClr val="tx2"/>
                          </a:solidFill>
                          <a:latin typeface="+mn-lt"/>
                          <a:cs typeface="Calibri" panose="020F0502020204030204" pitchFamily="34" charset="0"/>
                        </a:rPr>
                        <a:t> Undocumented individuals ages 26-49 transition to Managed Care, continuous coverage 0-5, and assigning newborns to Managed Care within 24 hours – 5 days of life</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7448782"/>
                  </a:ext>
                </a:extLst>
              </a:tr>
              <a:tr h="5662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50" b="1" dirty="0">
                          <a:solidFill>
                            <a:schemeClr val="tx2"/>
                          </a:solidFill>
                          <a:latin typeface="+mn-lt"/>
                          <a:cs typeface="Calibri" panose="020F0502020204030204" pitchFamily="34" charset="0"/>
                        </a:rPr>
                        <a:t>2025</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1" dirty="0">
                          <a:solidFill>
                            <a:schemeClr val="tx2"/>
                          </a:solidFill>
                          <a:latin typeface="+mn-lt"/>
                          <a:ea typeface="Centene Sans Reg" panose="02000503000000020004" pitchFamily="2" charset="77"/>
                          <a:cs typeface="Calibri" panose="020F0502020204030204" pitchFamily="34" charset="0"/>
                        </a:rPr>
                        <a:t>Dual Special Needs Program (DSNP) </a:t>
                      </a:r>
                      <a:r>
                        <a:rPr lang="en-US" sz="1250" b="1" dirty="0">
                          <a:solidFill>
                            <a:schemeClr val="tx2"/>
                          </a:solidFill>
                          <a:latin typeface="+mn-lt"/>
                          <a:cs typeface="Calibri" panose="020F0502020204030204" pitchFamily="34" charset="0"/>
                        </a:rPr>
                        <a:t>expansion – </a:t>
                      </a:r>
                      <a:r>
                        <a:rPr lang="en-US" sz="1250" b="0" dirty="0">
                          <a:solidFill>
                            <a:schemeClr val="tx2"/>
                          </a:solidFill>
                          <a:latin typeface="+mn-lt"/>
                          <a:cs typeface="Calibri" panose="020F0502020204030204" pitchFamily="34" charset="0"/>
                        </a:rPr>
                        <a:t>impacted counties are TBD</a:t>
                      </a:r>
                      <a:endParaRPr lang="en-US" sz="1250" b="0" dirty="0">
                        <a:solidFill>
                          <a:schemeClr val="tx2"/>
                        </a:solidFill>
                        <a:latin typeface="+mn-lt"/>
                        <a:ea typeface="Centene Sans Reg" panose="02000503000000020004" pitchFamily="2" charset="77"/>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solidFill>
                            <a:schemeClr val="tx2"/>
                          </a:solidFill>
                          <a:latin typeface="+mn-lt"/>
                          <a:ea typeface="Centene Sans Reg" panose="02000503000000020004" pitchFamily="2" charset="77"/>
                          <a:cs typeface="Calibri" panose="020F0502020204030204" pitchFamily="34" charset="0"/>
                        </a:rPr>
                        <a:t>Continuous </a:t>
                      </a:r>
                      <a:r>
                        <a:rPr lang="en-US" sz="1250" b="1" dirty="0">
                          <a:solidFill>
                            <a:schemeClr val="tx2"/>
                          </a:solidFill>
                          <a:latin typeface="+mn-lt"/>
                          <a:ea typeface="Centene Sans Reg" panose="02000503000000020004" pitchFamily="2" charset="77"/>
                          <a:cs typeface="Calibri" panose="020F0502020204030204" pitchFamily="34" charset="0"/>
                        </a:rPr>
                        <a:t>Coverage for Age 0-5 </a:t>
                      </a:r>
                      <a:r>
                        <a:rPr lang="en-US" sz="1250" dirty="0">
                          <a:solidFill>
                            <a:schemeClr val="tx2"/>
                          </a:solidFill>
                          <a:latin typeface="+mn-lt"/>
                          <a:ea typeface="Centene Sans Reg" panose="02000503000000020004" pitchFamily="2" charset="77"/>
                          <a:cs typeface="Calibri" panose="020F0502020204030204" pitchFamily="34" charset="0"/>
                        </a:rPr>
                        <a:t>&amp; Share of Cost Reform – Federal approval required</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90864645"/>
                  </a:ext>
                </a:extLst>
              </a:tr>
              <a:tr h="102290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50" b="1" dirty="0">
                          <a:solidFill>
                            <a:schemeClr val="tx2"/>
                          </a:solidFill>
                          <a:latin typeface="+mn-lt"/>
                          <a:cs typeface="Calibri" panose="020F0502020204030204" pitchFamily="34" charset="0"/>
                        </a:rPr>
                        <a:t>2026</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kern="1200" dirty="0">
                          <a:solidFill>
                            <a:schemeClr val="tx2"/>
                          </a:solidFill>
                          <a:latin typeface="+mn-lt"/>
                          <a:ea typeface="Centene Sans Reg" panose="02000503000000020004" pitchFamily="2" charset="77"/>
                          <a:cs typeface="Calibri" panose="020F0502020204030204" pitchFamily="34" charset="0"/>
                        </a:rPr>
                        <a:t>NCQA accreditation for Medi-Cal MCPS and subcontractors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kern="1200" dirty="0">
                          <a:solidFill>
                            <a:schemeClr val="tx2"/>
                          </a:solidFill>
                          <a:latin typeface="+mn-lt"/>
                          <a:cs typeface="Calibri" panose="020F0502020204030204" pitchFamily="34" charset="0"/>
                        </a:rPr>
                        <a:t>Correctional Facilities complete go-live for pre-release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kern="1200" dirty="0">
                          <a:solidFill>
                            <a:schemeClr val="tx2"/>
                          </a:solidFill>
                          <a:latin typeface="+mn-lt"/>
                          <a:cs typeface="Calibri" panose="020F0502020204030204" pitchFamily="34" charset="0"/>
                        </a:rPr>
                        <a:t>Statewide DSNP and Aligned Enrollment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kern="1200" dirty="0">
                          <a:solidFill>
                            <a:schemeClr val="tx2"/>
                          </a:solidFill>
                          <a:latin typeface="+mn-lt"/>
                          <a:cs typeface="Calibri" panose="020F0502020204030204" pitchFamily="34" charset="0"/>
                        </a:rPr>
                        <a:t>All Diversity Equity Inclusion (DEI) training requirements met – Pending DHCS to publish APL and confirm timing.</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33983929"/>
                  </a:ext>
                </a:extLst>
              </a:tr>
              <a:tr h="5966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250" b="1" dirty="0">
                          <a:solidFill>
                            <a:schemeClr val="tx2"/>
                          </a:solidFill>
                          <a:latin typeface="+mn-lt"/>
                          <a:cs typeface="Calibri" panose="020F0502020204030204" pitchFamily="34" charset="0"/>
                        </a:rPr>
                        <a:t>2027</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dirty="0">
                          <a:solidFill>
                            <a:schemeClr val="tx2"/>
                          </a:solidFill>
                          <a:latin typeface="+mn-lt"/>
                          <a:ea typeface="Centene Sans Reg" panose="02000503000000020004" pitchFamily="2" charset="77"/>
                          <a:cs typeface="Calibri" panose="020F0502020204030204" pitchFamily="34" charset="0"/>
                        </a:rPr>
                        <a:t>Statewide Medi-Cal Long Term Services &amp; Supports (MLTSS)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b="0" dirty="0">
                          <a:solidFill>
                            <a:schemeClr val="tx2"/>
                          </a:solidFill>
                          <a:latin typeface="+mn-lt"/>
                          <a:ea typeface="Centene Sans Reg" panose="02000503000000020004" pitchFamily="2" charset="77"/>
                          <a:cs typeface="Calibri" panose="020F0502020204030204" pitchFamily="34" charset="0"/>
                        </a:rPr>
                        <a:t>LTSS Distinction </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43270561"/>
                  </a:ext>
                </a:extLst>
              </a:tr>
            </a:tbl>
          </a:graphicData>
        </a:graphic>
      </p:graphicFrame>
    </p:spTree>
    <p:extLst>
      <p:ext uri="{BB962C8B-B14F-4D97-AF65-F5344CB8AC3E}">
        <p14:creationId xmlns:p14="http://schemas.microsoft.com/office/powerpoint/2010/main" val="88449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2</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529389"/>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dirty="0"/>
              <a:t>Today’s Purpose</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509287" y="1544818"/>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44068" lvl="1" indent="-342900">
              <a:lnSpc>
                <a:spcPct val="100000"/>
              </a:lnSpc>
              <a:spcBef>
                <a:spcPts val="0"/>
              </a:spcBef>
              <a:spcAft>
                <a:spcPts val="0"/>
              </a:spcAft>
              <a:buFont typeface="+mj-lt"/>
              <a:buAutoNum type="arabicPeriod"/>
            </a:pPr>
            <a:r>
              <a:rPr lang="en-US" sz="3200" dirty="0">
                <a:latin typeface="Calibri" panose="020F0502020204030204" pitchFamily="34" charset="0"/>
                <a:ea typeface="Times New Roman" panose="02020603050405020304" pitchFamily="18" charset="0"/>
              </a:rPr>
              <a:t>Overview of Medi-Cal Managed Care Plan (MCP) CalAIM Collaboration </a:t>
            </a:r>
          </a:p>
          <a:p>
            <a:pPr marL="544068" lvl="1" indent="-342900">
              <a:lnSpc>
                <a:spcPct val="100000"/>
              </a:lnSpc>
              <a:spcBef>
                <a:spcPts val="0"/>
              </a:spcBef>
              <a:spcAft>
                <a:spcPts val="0"/>
              </a:spcAft>
              <a:buFont typeface="+mj-lt"/>
              <a:buAutoNum type="arabicPeriod"/>
            </a:pPr>
            <a:r>
              <a:rPr lang="en-US" sz="3200" dirty="0">
                <a:latin typeface="Calibri" panose="020F0502020204030204" pitchFamily="34" charset="0"/>
                <a:ea typeface="Times New Roman" panose="02020603050405020304" pitchFamily="18" charset="0"/>
              </a:rPr>
              <a:t>Enhanced Care Management (ECM) Benefit and Community Supports Implementation Update</a:t>
            </a:r>
          </a:p>
          <a:p>
            <a:pPr marL="544068" lvl="1" indent="-342900">
              <a:lnSpc>
                <a:spcPct val="100000"/>
              </a:lnSpc>
              <a:spcBef>
                <a:spcPts val="0"/>
              </a:spcBef>
              <a:spcAft>
                <a:spcPts val="0"/>
              </a:spcAft>
              <a:buFont typeface="+mj-lt"/>
              <a:buAutoNum type="arabicPeriod"/>
            </a:pPr>
            <a:r>
              <a:rPr lang="en-US" sz="3200" dirty="0">
                <a:latin typeface="Calibri" panose="020F0502020204030204" pitchFamily="34" charset="0"/>
                <a:ea typeface="Times New Roman" panose="02020603050405020304" pitchFamily="18" charset="0"/>
              </a:rPr>
              <a:t>Street Medicine Implementation Update </a:t>
            </a:r>
          </a:p>
          <a:p>
            <a:pPr marL="544068" lvl="1" indent="-342900">
              <a:lnSpc>
                <a:spcPct val="100000"/>
              </a:lnSpc>
              <a:spcBef>
                <a:spcPts val="0"/>
              </a:spcBef>
              <a:spcAft>
                <a:spcPts val="0"/>
              </a:spcAft>
              <a:buFont typeface="+mj-lt"/>
              <a:buAutoNum type="arabicPeriod"/>
            </a:pPr>
            <a:r>
              <a:rPr lang="en-US" sz="3200" dirty="0"/>
              <a:t>Looking Ahead – What’s Next in 2024?</a:t>
            </a:r>
          </a:p>
        </p:txBody>
      </p:sp>
    </p:spTree>
    <p:extLst>
      <p:ext uri="{BB962C8B-B14F-4D97-AF65-F5344CB8AC3E}">
        <p14:creationId xmlns:p14="http://schemas.microsoft.com/office/powerpoint/2010/main" val="331270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E3C39DD-22FE-4068-93A6-9DF932F51CBA}"/>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623DFF-06DF-D54C-9DF3-3CFDEC8B2CC8}"/>
              </a:ext>
            </a:extLst>
          </p:cNvPr>
          <p:cNvSpPr>
            <a:spLocks noGrp="1"/>
          </p:cNvSpPr>
          <p:nvPr>
            <p:ph type="ctrTitle" idx="4294967295"/>
          </p:nvPr>
        </p:nvSpPr>
        <p:spPr>
          <a:xfrm>
            <a:off x="635267" y="2059809"/>
            <a:ext cx="11049802" cy="3557271"/>
          </a:xfrm>
        </p:spPr>
        <p:txBody>
          <a:bodyPr anchor="ctr">
            <a:noAutofit/>
          </a:bodyPr>
          <a:lstStyle/>
          <a:p>
            <a:pPr algn="ctr"/>
            <a:br>
              <a:rPr lang="en-US" sz="5600" b="1" dirty="0">
                <a:solidFill>
                  <a:schemeClr val="bg2"/>
                </a:solidFill>
              </a:rPr>
            </a:br>
            <a:r>
              <a:rPr lang="en-US" sz="5600" b="1" dirty="0">
                <a:solidFill>
                  <a:schemeClr val="bg2"/>
                </a:solidFill>
              </a:rPr>
              <a:t>Overview of Medi-Cal Managed Care Plan (MCP) CalAIM Collaboration in Sacramento County</a:t>
            </a:r>
            <a:br>
              <a:rPr lang="en-US" sz="5600" b="1" dirty="0">
                <a:solidFill>
                  <a:schemeClr val="bg2"/>
                </a:solidFill>
              </a:rPr>
            </a:br>
            <a:br>
              <a:rPr lang="en-US" sz="4800" b="1" dirty="0">
                <a:solidFill>
                  <a:schemeClr val="bg2"/>
                </a:solidFill>
              </a:rPr>
            </a:br>
            <a:br>
              <a:rPr lang="en-US" b="1" dirty="0">
                <a:solidFill>
                  <a:schemeClr val="bg2"/>
                </a:solidFill>
                <a:highlight>
                  <a:srgbClr val="FF00FF"/>
                </a:highlight>
              </a:rPr>
            </a:br>
            <a:endParaRPr lang="en-US" b="1" dirty="0">
              <a:solidFill>
                <a:schemeClr val="bg2"/>
              </a:solidFill>
              <a:highlight>
                <a:srgbClr val="FF00FF"/>
              </a:highlight>
            </a:endParaRPr>
          </a:p>
        </p:txBody>
      </p:sp>
      <p:grpSp>
        <p:nvGrpSpPr>
          <p:cNvPr id="7" name="Group 6">
            <a:extLst>
              <a:ext uri="{FF2B5EF4-FFF2-40B4-BE49-F238E27FC236}">
                <a16:creationId xmlns:a16="http://schemas.microsoft.com/office/drawing/2014/main" id="{36245F29-AF4D-4A31-B7E1-CA3B716FE79C}"/>
              </a:ext>
            </a:extLst>
          </p:cNvPr>
          <p:cNvGrpSpPr/>
          <p:nvPr/>
        </p:nvGrpSpPr>
        <p:grpSpPr>
          <a:xfrm>
            <a:off x="1447800" y="1569720"/>
            <a:ext cx="9296399" cy="3696465"/>
            <a:chOff x="1447800" y="1620520"/>
            <a:chExt cx="9296399" cy="3696465"/>
          </a:xfrm>
        </p:grpSpPr>
        <p:cxnSp>
          <p:nvCxnSpPr>
            <p:cNvPr id="8" name="Straight Connector 7">
              <a:extLst>
                <a:ext uri="{FF2B5EF4-FFF2-40B4-BE49-F238E27FC236}">
                  <a16:creationId xmlns:a16="http://schemas.microsoft.com/office/drawing/2014/main" id="{01ECD19F-FEF4-4F0F-8733-6F901B2C0891}"/>
                </a:ext>
              </a:extLst>
            </p:cNvPr>
            <p:cNvCxnSpPr/>
            <p:nvPr userDrawn="1"/>
          </p:nvCxnSpPr>
          <p:spPr>
            <a:xfrm>
              <a:off x="1447800" y="1620520"/>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10DDA0D-D419-4B94-949C-66365175992A}"/>
                </a:ext>
              </a:extLst>
            </p:cNvPr>
            <p:cNvCxnSpPr/>
            <p:nvPr userDrawn="1"/>
          </p:nvCxnSpPr>
          <p:spPr>
            <a:xfrm>
              <a:off x="1447800" y="5316985"/>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014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DC6EF8-7239-44B8-A009-F3DF16CC696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529389"/>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200" i="0" u="none" strike="noStrike" kern="1200" cap="none" spc="-50" normalizeH="0" baseline="0" noProof="0" dirty="0">
                <a:ln>
                  <a:noFill/>
                </a:ln>
                <a:solidFill>
                  <a:srgbClr val="26C3C9"/>
                </a:solidFill>
                <a:effectLst/>
                <a:uLnTx/>
                <a:uFillTx/>
                <a:latin typeface="Calibri" panose="020F0502020204030204"/>
                <a:ea typeface="+mj-ea"/>
                <a:cs typeface="+mj-cs"/>
              </a:rPr>
              <a:t>MCP CalAIM Collaboration in Sacramento County</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498662" y="1390814"/>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lnSpc>
                <a:spcPct val="100000"/>
              </a:lnSpc>
              <a:spcBef>
                <a:spcPts val="0"/>
              </a:spcBef>
              <a:spcAft>
                <a:spcPts val="0"/>
              </a:spcAft>
              <a:buClr>
                <a:srgbClr val="26C3C9"/>
              </a:buClr>
              <a:buFont typeface="Arial" panose="020B0604020202020204" pitchFamily="34" charset="0"/>
              <a:buChar char="•"/>
              <a:defRPr/>
            </a:pPr>
            <a:r>
              <a:rPr kumimoji="0" lang="en-US" sz="2200" i="0" u="none" strike="noStrike" kern="1200" cap="none" spc="0" normalizeH="0" baseline="0" noProof="0" dirty="0">
                <a:ln>
                  <a:noFill/>
                </a:ln>
                <a:solidFill>
                  <a:schemeClr val="tx1"/>
                </a:solidFill>
                <a:effectLst/>
                <a:uLnTx/>
                <a:uFillTx/>
                <a:latin typeface="Calibri" panose="020F0502020204030204"/>
                <a:ea typeface="+mn-ea"/>
                <a:cs typeface="+mn-cs"/>
              </a:rPr>
              <a:t>Sacramento Medi-Cal managed care plan (MCP) collaboration is a cornerstone of CalAIM implementation in Sacramento County. </a:t>
            </a:r>
          </a:p>
          <a:p>
            <a:pPr lvl="1">
              <a:lnSpc>
                <a:spcPct val="100000"/>
              </a:lnSpc>
              <a:spcBef>
                <a:spcPts val="0"/>
              </a:spcBef>
              <a:spcAft>
                <a:spcPts val="0"/>
              </a:spcAft>
              <a:buClr>
                <a:srgbClr val="26C3C9"/>
              </a:buClr>
              <a:buFont typeface="Arial" panose="020B0604020202020204" pitchFamily="34" charset="0"/>
              <a:buChar char="•"/>
              <a:defRPr/>
            </a:pPr>
            <a:r>
              <a:rPr lang="en-US" sz="2200" dirty="0">
                <a:solidFill>
                  <a:schemeClr val="tx1"/>
                </a:solidFill>
                <a:latin typeface="Calibri" panose="020F0502020204030204"/>
              </a:rPr>
              <a:t>Joint MCP collaboration activities, include but are not limited to, the following: </a:t>
            </a:r>
          </a:p>
          <a:p>
            <a:pPr lvl="2">
              <a:lnSpc>
                <a:spcPct val="100000"/>
              </a:lnSpc>
              <a:spcBef>
                <a:spcPts val="0"/>
              </a:spcBef>
              <a:spcAft>
                <a:spcPts val="0"/>
              </a:spcAft>
              <a:buClr>
                <a:srgbClr val="26C3C9"/>
              </a:buClr>
              <a:buFont typeface="Arial" panose="020B0604020202020204" pitchFamily="34" charset="0"/>
              <a:buChar char="•"/>
              <a:defRPr/>
            </a:pPr>
            <a:r>
              <a:rPr lang="en-US" sz="2000" dirty="0">
                <a:solidFill>
                  <a:schemeClr val="tx1"/>
                </a:solidFill>
                <a:latin typeface="Calibri" panose="020F0502020204030204"/>
              </a:rPr>
              <a:t>Joint standing workgroups with Sacramento County and Sacramento Steps Forward </a:t>
            </a:r>
          </a:p>
          <a:p>
            <a:pPr lvl="2">
              <a:lnSpc>
                <a:spcPct val="100000"/>
              </a:lnSpc>
              <a:spcBef>
                <a:spcPts val="0"/>
              </a:spcBef>
              <a:spcAft>
                <a:spcPts val="0"/>
              </a:spcAft>
              <a:buClr>
                <a:srgbClr val="26C3C9"/>
              </a:buClr>
              <a:buFont typeface="Arial" panose="020B0604020202020204" pitchFamily="34" charset="0"/>
              <a:buChar char="•"/>
              <a:defRPr/>
            </a:pPr>
            <a:r>
              <a:rPr lang="en-US" sz="2000" dirty="0">
                <a:solidFill>
                  <a:schemeClr val="tx1"/>
                </a:solidFill>
                <a:latin typeface="Calibri" panose="020F0502020204030204"/>
              </a:rPr>
              <a:t>Launched Sacramento County CalAIM Roundtables in 2022 to ensure there was a transparent, inclusive forum to engage stakeholders to assess CalAIM implementation in Sacramento County. </a:t>
            </a:r>
          </a:p>
          <a:p>
            <a:pPr lvl="2">
              <a:lnSpc>
                <a:spcPct val="100000"/>
              </a:lnSpc>
              <a:spcBef>
                <a:spcPts val="0"/>
              </a:spcBef>
              <a:spcAft>
                <a:spcPts val="0"/>
              </a:spcAft>
              <a:buClr>
                <a:srgbClr val="26C3C9"/>
              </a:buClr>
              <a:buFont typeface="Arial" panose="020B0604020202020204" pitchFamily="34" charset="0"/>
              <a:buChar char="•"/>
              <a:defRPr/>
            </a:pPr>
            <a:r>
              <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rPr>
              <a:t>Partnered on joint </a:t>
            </a:r>
            <a:r>
              <a:rPr lang="en-US" sz="2000" dirty="0">
                <a:solidFill>
                  <a:schemeClr val="tx1"/>
                </a:solidFill>
                <a:latin typeface="Calibri" panose="020F0502020204030204"/>
              </a:rPr>
              <a:t>ECM and Community Supports application process to minimize provider burden</a:t>
            </a:r>
          </a:p>
          <a:p>
            <a:pPr lvl="2">
              <a:lnSpc>
                <a:spcPct val="100000"/>
              </a:lnSpc>
              <a:spcBef>
                <a:spcPts val="0"/>
              </a:spcBef>
              <a:spcAft>
                <a:spcPts val="0"/>
              </a:spcAft>
              <a:buClr>
                <a:srgbClr val="26C3C9"/>
              </a:buClr>
              <a:buFont typeface="Arial" panose="020B0604020202020204" pitchFamily="34" charset="0"/>
              <a:buChar char="•"/>
              <a:defRPr/>
            </a:pPr>
            <a:r>
              <a:rPr lang="en-US" sz="2000" dirty="0">
                <a:solidFill>
                  <a:schemeClr val="tx1"/>
                </a:solidFill>
                <a:latin typeface="Calibri" panose="020F0502020204030204"/>
              </a:rPr>
              <a:t>Aligned on joint ECM Referral Form to minimize provider burden</a:t>
            </a:r>
          </a:p>
          <a:p>
            <a:pPr lvl="2">
              <a:lnSpc>
                <a:spcPct val="100000"/>
              </a:lnSpc>
              <a:spcBef>
                <a:spcPts val="0"/>
              </a:spcBef>
              <a:spcAft>
                <a:spcPts val="0"/>
              </a:spcAft>
              <a:buClr>
                <a:srgbClr val="26C3C9"/>
              </a:buClr>
              <a:buFont typeface="Arial" panose="020B0604020202020204" pitchFamily="34" charset="0"/>
              <a:buChar char="•"/>
              <a:defRPr/>
            </a:pPr>
            <a:r>
              <a:rPr lang="en-US" sz="2000" dirty="0">
                <a:solidFill>
                  <a:schemeClr val="tx1"/>
                </a:solidFill>
                <a:latin typeface="Calibri" panose="020F0502020204030204"/>
              </a:rPr>
              <a:t>Collaborated on joint investments:</a:t>
            </a:r>
          </a:p>
          <a:p>
            <a:pPr lvl="3">
              <a:lnSpc>
                <a:spcPct val="100000"/>
              </a:lnSpc>
              <a:spcBef>
                <a:spcPts val="0"/>
              </a:spcBef>
              <a:spcAft>
                <a:spcPts val="0"/>
              </a:spcAft>
              <a:buClr>
                <a:srgbClr val="26C3C9"/>
              </a:buClr>
              <a:buFont typeface="Arial" panose="020B0604020202020204" pitchFamily="34" charset="0"/>
              <a:buChar char="•"/>
              <a:defRPr/>
            </a:pPr>
            <a:r>
              <a:rPr lang="en-US" sz="2000" dirty="0">
                <a:solidFill>
                  <a:schemeClr val="tx1"/>
                </a:solidFill>
                <a:latin typeface="Calibri" panose="020F0502020204030204"/>
              </a:rPr>
              <a:t>CalAIM Incentive Payment Program </a:t>
            </a:r>
            <a:r>
              <a:rPr lang="en-US" sz="2000" dirty="0">
                <a:solidFill>
                  <a:srgbClr val="333333"/>
                </a:solidFill>
                <a:latin typeface="Calibri" panose="020F0502020204030204"/>
              </a:rPr>
              <a:t>(IPP)</a:t>
            </a:r>
          </a:p>
          <a:p>
            <a:pPr lvl="3">
              <a:lnSpc>
                <a:spcPct val="100000"/>
              </a:lnSpc>
              <a:spcBef>
                <a:spcPts val="0"/>
              </a:spcBef>
              <a:spcAft>
                <a:spcPts val="0"/>
              </a:spcAft>
              <a:buClr>
                <a:srgbClr val="26C3C9"/>
              </a:buClr>
              <a:buFont typeface="Arial" panose="020B0604020202020204" pitchFamily="34" charset="0"/>
              <a:buChar char="•"/>
              <a:defRPr/>
            </a:pPr>
            <a:r>
              <a:rPr lang="en-US" sz="2000" dirty="0">
                <a:solidFill>
                  <a:srgbClr val="333333"/>
                </a:solidFill>
                <a:latin typeface="Calibri" panose="020F0502020204030204"/>
              </a:rPr>
              <a:t>Housing and Homelessness Incentive Program (HHIP)</a:t>
            </a:r>
          </a:p>
          <a:p>
            <a:pPr lvl="3">
              <a:lnSpc>
                <a:spcPct val="100000"/>
              </a:lnSpc>
              <a:spcBef>
                <a:spcPts val="0"/>
              </a:spcBef>
              <a:spcAft>
                <a:spcPts val="0"/>
              </a:spcAft>
              <a:buClr>
                <a:srgbClr val="26C3C9"/>
              </a:buClr>
              <a:buFont typeface="Arial" panose="020B0604020202020204" pitchFamily="34" charset="0"/>
              <a:buChar char="•"/>
              <a:defRPr/>
            </a:pPr>
            <a:r>
              <a:rPr lang="en-US" sz="2000" dirty="0">
                <a:solidFill>
                  <a:srgbClr val="333333"/>
                </a:solidFill>
                <a:latin typeface="Calibri" panose="020F0502020204030204"/>
              </a:rPr>
              <a:t>Student Behavioral Health Incentive Program (SBHIP) investments</a:t>
            </a:r>
          </a:p>
          <a:p>
            <a:pPr lvl="2">
              <a:lnSpc>
                <a:spcPct val="100000"/>
              </a:lnSpc>
              <a:spcBef>
                <a:spcPts val="0"/>
              </a:spcBef>
              <a:spcAft>
                <a:spcPts val="0"/>
              </a:spcAft>
              <a:buClr>
                <a:srgbClr val="26C3C9"/>
              </a:buClr>
              <a:buFont typeface="Arial" panose="020B0604020202020204" pitchFamily="34" charset="0"/>
              <a:buChar char="•"/>
              <a:defRPr/>
            </a:pPr>
            <a:r>
              <a:rPr kumimoji="0" lang="en-US" sz="2000" b="0" i="0" u="none" strike="noStrike" kern="1200" cap="none" spc="0" normalizeH="0" baseline="0" noProof="0" dirty="0">
                <a:ln>
                  <a:noFill/>
                </a:ln>
                <a:solidFill>
                  <a:srgbClr val="333333"/>
                </a:solidFill>
                <a:effectLst/>
                <a:uLnTx/>
                <a:uFillTx/>
                <a:latin typeface="Calibri" panose="020F0502020204030204"/>
                <a:ea typeface="+mn-ea"/>
                <a:cs typeface="+mn-cs"/>
              </a:rPr>
              <a:t>Aligned on </a:t>
            </a:r>
            <a:r>
              <a:rPr kumimoji="0" lang="en-US" sz="2000" i="0" u="none" strike="noStrike" kern="1200" cap="none" spc="0" normalizeH="0" baseline="0" noProof="0" dirty="0">
                <a:ln>
                  <a:noFill/>
                </a:ln>
                <a:solidFill>
                  <a:schemeClr val="tx1"/>
                </a:solidFill>
                <a:effectLst/>
                <a:uLnTx/>
                <a:uFillTx/>
                <a:latin typeface="Calibri" panose="020F0502020204030204"/>
                <a:ea typeface="+mn-ea"/>
                <a:cs typeface="+mn-cs"/>
              </a:rPr>
              <a:t>joint Population Health Management (PHM) Program Strategy Deliverable SMART goals</a:t>
            </a:r>
          </a:p>
        </p:txBody>
      </p:sp>
    </p:spTree>
    <p:extLst>
      <p:ext uri="{BB962C8B-B14F-4D97-AF65-F5344CB8AC3E}">
        <p14:creationId xmlns:p14="http://schemas.microsoft.com/office/powerpoint/2010/main" val="127088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E3C39DD-22FE-4068-93A6-9DF932F51CBA}"/>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623DFF-06DF-D54C-9DF3-3CFDEC8B2CC8}"/>
              </a:ext>
            </a:extLst>
          </p:cNvPr>
          <p:cNvSpPr>
            <a:spLocks noGrp="1"/>
          </p:cNvSpPr>
          <p:nvPr>
            <p:ph type="ctrTitle" idx="4294967295"/>
          </p:nvPr>
        </p:nvSpPr>
        <p:spPr>
          <a:xfrm>
            <a:off x="1069180" y="2326177"/>
            <a:ext cx="10053638" cy="3290909"/>
          </a:xfrm>
        </p:spPr>
        <p:txBody>
          <a:bodyPr anchor="ctr">
            <a:noAutofit/>
          </a:bodyPr>
          <a:lstStyle/>
          <a:p>
            <a:pPr algn="ctr"/>
            <a:br>
              <a:rPr lang="en-US" sz="5600" b="1" dirty="0">
                <a:solidFill>
                  <a:schemeClr val="bg2"/>
                </a:solidFill>
              </a:rPr>
            </a:br>
            <a:r>
              <a:rPr lang="en-US" sz="5600" b="1" dirty="0">
                <a:solidFill>
                  <a:schemeClr val="bg2"/>
                </a:solidFill>
              </a:rPr>
              <a:t>Enhanced Care Management (ECM) Benefit and Community Supports Implementation in Sacramento County</a:t>
            </a:r>
            <a:br>
              <a:rPr lang="en-US" sz="5600" b="1" dirty="0">
                <a:solidFill>
                  <a:schemeClr val="bg2"/>
                </a:solidFill>
              </a:rPr>
            </a:br>
            <a:br>
              <a:rPr lang="en-US" sz="4800" b="1" dirty="0">
                <a:solidFill>
                  <a:schemeClr val="bg2"/>
                </a:solidFill>
              </a:rPr>
            </a:br>
            <a:br>
              <a:rPr lang="en-US" b="1" dirty="0">
                <a:solidFill>
                  <a:schemeClr val="bg2"/>
                </a:solidFill>
                <a:highlight>
                  <a:srgbClr val="FF00FF"/>
                </a:highlight>
              </a:rPr>
            </a:br>
            <a:endParaRPr lang="en-US" b="1" dirty="0">
              <a:solidFill>
                <a:schemeClr val="bg2"/>
              </a:solidFill>
              <a:highlight>
                <a:srgbClr val="FF00FF"/>
              </a:highlight>
            </a:endParaRPr>
          </a:p>
        </p:txBody>
      </p:sp>
      <p:grpSp>
        <p:nvGrpSpPr>
          <p:cNvPr id="7" name="Group 6">
            <a:extLst>
              <a:ext uri="{FF2B5EF4-FFF2-40B4-BE49-F238E27FC236}">
                <a16:creationId xmlns:a16="http://schemas.microsoft.com/office/drawing/2014/main" id="{36245F29-AF4D-4A31-B7E1-CA3B716FE79C}"/>
              </a:ext>
            </a:extLst>
          </p:cNvPr>
          <p:cNvGrpSpPr/>
          <p:nvPr/>
        </p:nvGrpSpPr>
        <p:grpSpPr>
          <a:xfrm>
            <a:off x="1447800" y="1569720"/>
            <a:ext cx="9296399" cy="3696465"/>
            <a:chOff x="1447800" y="1620520"/>
            <a:chExt cx="9296399" cy="3696465"/>
          </a:xfrm>
        </p:grpSpPr>
        <p:cxnSp>
          <p:nvCxnSpPr>
            <p:cNvPr id="8" name="Straight Connector 7">
              <a:extLst>
                <a:ext uri="{FF2B5EF4-FFF2-40B4-BE49-F238E27FC236}">
                  <a16:creationId xmlns:a16="http://schemas.microsoft.com/office/drawing/2014/main" id="{01ECD19F-FEF4-4F0F-8733-6F901B2C0891}"/>
                </a:ext>
              </a:extLst>
            </p:cNvPr>
            <p:cNvCxnSpPr/>
            <p:nvPr userDrawn="1"/>
          </p:nvCxnSpPr>
          <p:spPr>
            <a:xfrm>
              <a:off x="1447800" y="1620520"/>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10DDA0D-D419-4B94-949C-66365175992A}"/>
                </a:ext>
              </a:extLst>
            </p:cNvPr>
            <p:cNvCxnSpPr/>
            <p:nvPr userDrawn="1"/>
          </p:nvCxnSpPr>
          <p:spPr>
            <a:xfrm>
              <a:off x="1447800" y="5316985"/>
              <a:ext cx="9296399" cy="0"/>
            </a:xfrm>
            <a:prstGeom prst="line">
              <a:avLst/>
            </a:prstGeom>
            <a:ln w="2222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9071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1" name="Google Shape;201;g25d8a836e41_0_13"/>
          <p:cNvSpPr/>
          <p:nvPr/>
        </p:nvSpPr>
        <p:spPr>
          <a:xfrm>
            <a:off x="199215" y="1713522"/>
            <a:ext cx="5812200" cy="4497779"/>
          </a:xfrm>
          <a:prstGeom prst="roundRect">
            <a:avLst>
              <a:gd name="adj" fmla="val 16667"/>
            </a:avLst>
          </a:prstGeom>
          <a:solidFill>
            <a:schemeClr val="lt1"/>
          </a:solidFill>
          <a:ln w="28575" cap="flat" cmpd="sng">
            <a:solidFill>
              <a:srgbClr val="0168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400"/>
              <a:buFont typeface="Arial"/>
              <a:buNone/>
              <a:tabLst/>
              <a:defRPr/>
            </a:pPr>
            <a:endParaRPr kumimoji="0" sz="1050" b="0" i="0" u="none" strike="noStrike" kern="1200" cap="none" spc="0" normalizeH="0" baseline="0" noProof="0" dirty="0">
              <a:ln>
                <a:noFill/>
              </a:ln>
              <a:solidFill>
                <a:srgbClr val="000000"/>
              </a:solidFill>
              <a:effectLst/>
              <a:uLnTx/>
              <a:uFillTx/>
              <a:latin typeface="Arial"/>
              <a:ea typeface="Arial"/>
              <a:cs typeface="Arial"/>
              <a:sym typeface="Arial"/>
            </a:endParaRPr>
          </a:p>
        </p:txBody>
      </p:sp>
      <p:sp>
        <p:nvSpPr>
          <p:cNvPr id="202" name="Google Shape;202;g25d8a836e41_0_13"/>
          <p:cNvSpPr txBox="1">
            <a:spLocks noGrp="1"/>
          </p:cNvSpPr>
          <p:nvPr>
            <p:ph type="title"/>
          </p:nvPr>
        </p:nvSpPr>
        <p:spPr>
          <a:xfrm>
            <a:off x="606903" y="387989"/>
            <a:ext cx="10978200" cy="10074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rgbClr val="000000"/>
              </a:buClr>
              <a:buSzPts val="1900"/>
              <a:buFont typeface="Arial"/>
              <a:buNone/>
            </a:pPr>
            <a:r>
              <a:rPr lang="en-US" dirty="0"/>
              <a:t>A Journey to a Healthier California for All</a:t>
            </a:r>
            <a:endParaRPr dirty="0"/>
          </a:p>
          <a:p>
            <a:pPr marL="0" lvl="0" indent="0" algn="l" rtl="0">
              <a:lnSpc>
                <a:spcPct val="90000"/>
              </a:lnSpc>
              <a:spcBef>
                <a:spcPts val="0"/>
              </a:spcBef>
              <a:spcAft>
                <a:spcPts val="0"/>
              </a:spcAft>
              <a:buSzPts val="3200"/>
              <a:buNone/>
            </a:pPr>
            <a:endParaRPr dirty="0"/>
          </a:p>
        </p:txBody>
      </p:sp>
      <p:sp>
        <p:nvSpPr>
          <p:cNvPr id="203" name="Google Shape;203;g25d8a836e41_0_13"/>
          <p:cNvSpPr txBox="1">
            <a:spLocks noGrp="1"/>
          </p:cNvSpPr>
          <p:nvPr>
            <p:ph type="body" idx="1"/>
          </p:nvPr>
        </p:nvSpPr>
        <p:spPr>
          <a:xfrm>
            <a:off x="606900" y="810131"/>
            <a:ext cx="10978200" cy="872100"/>
          </a:xfrm>
          <a:prstGeom prst="rect">
            <a:avLst/>
          </a:prstGeom>
          <a:noFill/>
          <a:ln>
            <a:noFill/>
          </a:ln>
        </p:spPr>
        <p:txBody>
          <a:bodyPr spcFirstLastPara="1" wrap="square" lIns="0" tIns="0" rIns="0" bIns="0" anchor="t" anchorCtr="0">
            <a:normAutofit/>
          </a:bodyPr>
          <a:lstStyle/>
          <a:p>
            <a:pPr marL="0" lvl="0" indent="0" algn="l" rtl="0">
              <a:lnSpc>
                <a:spcPct val="115000"/>
              </a:lnSpc>
              <a:spcBef>
                <a:spcPts val="1100"/>
              </a:spcBef>
              <a:spcAft>
                <a:spcPts val="0"/>
              </a:spcAft>
              <a:buClr>
                <a:srgbClr val="000000"/>
              </a:buClr>
              <a:buSzPts val="1615"/>
              <a:buFont typeface="Arial"/>
              <a:buNone/>
            </a:pPr>
            <a:r>
              <a:rPr lang="en-US" sz="1840" dirty="0">
                <a:solidFill>
                  <a:schemeClr val="dk2"/>
                </a:solidFill>
              </a:rPr>
              <a:t>CalAIM is a long-term commitment to transform and strengthen Medi-Cal, making the program more equitable, coordinated, and person-centered to help people maximize their health and life trajectory.</a:t>
            </a:r>
            <a:endParaRPr sz="1840" dirty="0"/>
          </a:p>
        </p:txBody>
      </p:sp>
      <p:sp>
        <p:nvSpPr>
          <p:cNvPr id="204" name="Google Shape;204;g25d8a836e41_0_13"/>
          <p:cNvSpPr txBox="1">
            <a:spLocks noGrp="1"/>
          </p:cNvSpPr>
          <p:nvPr>
            <p:ph type="sldNum" idx="12"/>
          </p:nvPr>
        </p:nvSpPr>
        <p:spPr>
          <a:xfrm>
            <a:off x="8836598" y="6521811"/>
            <a:ext cx="2743200" cy="226800"/>
          </a:xfrm>
          <a:prstGeom prst="rect">
            <a:avLst/>
          </a:prstGeom>
          <a:noFill/>
          <a:ln>
            <a:noFill/>
          </a:ln>
        </p:spPr>
        <p:txBody>
          <a:bodyPr spcFirstLastPara="1" wrap="square" lIns="0" tIns="0" rIns="0" bIns="0" anchor="t" anchorCtr="0">
            <a:noAutofit/>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t>6</a:t>
            </a:fld>
            <a:endParaRPr kumimoji="0"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5" name="Google Shape;205;g25d8a836e41_0_13"/>
          <p:cNvSpPr txBox="1"/>
          <p:nvPr/>
        </p:nvSpPr>
        <p:spPr>
          <a:xfrm>
            <a:off x="475590" y="1947900"/>
            <a:ext cx="5406000" cy="2962200"/>
          </a:xfrm>
          <a:prstGeom prst="rect">
            <a:avLst/>
          </a:prstGeom>
          <a:noFill/>
          <a:ln>
            <a:noFill/>
          </a:ln>
        </p:spPr>
        <p:txBody>
          <a:bodyPr spcFirstLastPara="1" wrap="square" lIns="0" tIns="0" rIns="0" bIns="0" anchor="t" anchorCtr="0">
            <a:noAutofit/>
          </a:bodyPr>
          <a:lstStyle/>
          <a:p>
            <a:pPr marL="0" marR="0" lvl="0" indent="0" algn="l" defTabSz="457200" rtl="0" eaLnBrk="1" fontAlgn="auto" latinLnBrk="0" hangingPunct="1">
              <a:lnSpc>
                <a:spcPct val="115000"/>
              </a:lnSpc>
              <a:spcBef>
                <a:spcPts val="0"/>
              </a:spcBef>
              <a:spcAft>
                <a:spcPts val="0"/>
              </a:spcAft>
              <a:buClr>
                <a:srgbClr val="000000"/>
              </a:buClr>
              <a:buSzPts val="1500"/>
              <a:buFont typeface="Arial"/>
              <a:buNone/>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ENHANCED CARE MANAGEMENT (ECM):</a:t>
            </a:r>
            <a:endParaRPr kumimoji="0" sz="1400" b="1" i="0" u="none" strike="noStrike" kern="1200" cap="none" spc="0" normalizeH="0" baseline="0" noProof="0" dirty="0">
              <a:ln>
                <a:noFill/>
              </a:ln>
              <a:solidFill>
                <a:srgbClr val="26C3C9"/>
              </a:solidFill>
              <a:effectLst/>
              <a:uLnTx/>
              <a:uFillTx/>
              <a:latin typeface="Calibri"/>
              <a:ea typeface="Calibri"/>
              <a:cs typeface="Calibri"/>
              <a:sym typeface="Calibri"/>
            </a:endParaRPr>
          </a:p>
          <a:p>
            <a:pPr marL="812800" marR="0" lvl="0" indent="-501650" algn="l" defTabSz="457200" rtl="0" eaLnBrk="1" fontAlgn="auto" latinLnBrk="0" hangingPunct="1">
              <a:lnSpc>
                <a:spcPct val="115000"/>
              </a:lnSpc>
              <a:spcBef>
                <a:spcPts val="0"/>
              </a:spcBef>
              <a:spcAft>
                <a:spcPts val="0"/>
              </a:spcAft>
              <a:buClr>
                <a:srgbClr val="000000"/>
              </a:buClr>
              <a:buSzPts val="1500"/>
              <a:buFont typeface="Outfit"/>
              <a:buChar char="●"/>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ECM is a benefit</a:t>
            </a: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 and is intended to be rendered in person</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15000"/>
              </a:lnSpc>
              <a:spcBef>
                <a:spcPts val="0"/>
              </a:spcBef>
              <a:spcAft>
                <a:spcPts val="0"/>
              </a:spcAft>
              <a:buClr>
                <a:srgbClr val="000000"/>
              </a:buClr>
              <a:buSzPts val="1500"/>
              <a:buFont typeface="Outfit"/>
              <a:buChar char="●"/>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The role of the ECM provider</a:t>
            </a:r>
            <a:r>
              <a:rPr kumimoji="0" lang="en-US" sz="1400" b="0" i="0" u="none" strike="noStrike" kern="1200" cap="none" spc="0" normalizeH="0" baseline="0" noProof="0" dirty="0">
                <a:ln>
                  <a:noFill/>
                </a:ln>
                <a:solidFill>
                  <a:srgbClr val="26C3C9"/>
                </a:solidFill>
                <a:effectLst/>
                <a:uLnTx/>
                <a:uFillTx/>
                <a:latin typeface="Calibri"/>
                <a:ea typeface="Calibri"/>
                <a:cs typeface="Calibri"/>
                <a:sym typeface="Calibri"/>
              </a:rPr>
              <a:t> </a:t>
            </a: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is to coordinate all services and supports for the member, including participating in the care planning process, regardless of setting</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15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Serves specific </a:t>
            </a: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Populations of Focus</a:t>
            </a:r>
            <a:r>
              <a:rPr kumimoji="0" lang="en-US" sz="1400" b="0" i="0" u="none" strike="noStrike" kern="1200" cap="none" spc="0" normalizeH="0" baseline="0" noProof="0" dirty="0">
                <a:ln>
                  <a:noFill/>
                </a:ln>
                <a:solidFill>
                  <a:srgbClr val="26C3C9"/>
                </a:solidFill>
                <a:effectLst/>
                <a:uLnTx/>
                <a:uFillTx/>
                <a:latin typeface="Calibri"/>
                <a:ea typeface="Calibri"/>
                <a:cs typeface="Calibri"/>
                <a:sym typeface="Calibri"/>
              </a:rPr>
              <a:t> </a:t>
            </a: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who have complex care needs or are otherwise vulnerable</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15000"/>
              </a:lnSpc>
              <a:spcBef>
                <a:spcPts val="1600"/>
              </a:spcBef>
              <a:spcAft>
                <a:spcPts val="0"/>
              </a:spcAft>
              <a:buClr>
                <a:srgbClr val="000000"/>
              </a:buClr>
              <a:buSzPts val="2100"/>
              <a:buFont typeface="Arial"/>
              <a:buNone/>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ECM Core Service Components:</a:t>
            </a:r>
            <a:endParaRPr kumimoji="0" sz="1400" b="1" i="0" u="none" strike="noStrike" kern="1200" cap="none" spc="0" normalizeH="0" baseline="0" noProof="0" dirty="0">
              <a:ln>
                <a:noFill/>
              </a:ln>
              <a:solidFill>
                <a:srgbClr val="26C3C9"/>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Outreach &amp; engagement</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Comprehensive Assessment &amp; Care Management Plan</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Enhanced Coordination of Care</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Health Promotion</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Comprehensive Transitional Care</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Member &amp; Family Supports</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812800" marR="0" lvl="0" indent="-5016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Coordination of Referral to Community &amp; Social Support Services</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p:txBody>
      </p:sp>
      <p:sp>
        <p:nvSpPr>
          <p:cNvPr id="206" name="Google Shape;206;g25d8a836e41_0_13"/>
          <p:cNvSpPr/>
          <p:nvPr/>
        </p:nvSpPr>
        <p:spPr>
          <a:xfrm>
            <a:off x="6180585" y="1713522"/>
            <a:ext cx="5812200" cy="4497779"/>
          </a:xfrm>
          <a:prstGeom prst="roundRect">
            <a:avLst>
              <a:gd name="adj" fmla="val 16667"/>
            </a:avLst>
          </a:prstGeom>
          <a:solidFill>
            <a:schemeClr val="lt1"/>
          </a:solidFill>
          <a:ln w="28575" cap="flat" cmpd="sng">
            <a:solidFill>
              <a:srgbClr val="0168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Arial"/>
              <a:cs typeface="Arial"/>
              <a:sym typeface="Arial"/>
            </a:endParaRPr>
          </a:p>
        </p:txBody>
      </p:sp>
      <p:sp>
        <p:nvSpPr>
          <p:cNvPr id="207" name="Google Shape;207;g25d8a836e41_0_13"/>
          <p:cNvSpPr txBox="1"/>
          <p:nvPr/>
        </p:nvSpPr>
        <p:spPr>
          <a:xfrm>
            <a:off x="6437100" y="1966431"/>
            <a:ext cx="5471100" cy="2962200"/>
          </a:xfrm>
          <a:prstGeom prst="rect">
            <a:avLst/>
          </a:prstGeom>
          <a:noFill/>
          <a:ln>
            <a:noFill/>
          </a:ln>
        </p:spPr>
        <p:txBody>
          <a:bodyPr spcFirstLastPara="1" wrap="square" lIns="0" tIns="0" rIns="0" bIns="0" anchor="t" anchorCtr="0">
            <a:noAutofit/>
          </a:bodyPr>
          <a:lstStyle/>
          <a:p>
            <a:pPr marL="0" marR="0" lvl="0" indent="0" algn="l" defTabSz="457200" rtl="0" eaLnBrk="1" fontAlgn="auto" latinLnBrk="0" hangingPunct="1">
              <a:lnSpc>
                <a:spcPct val="115000"/>
              </a:lnSpc>
              <a:spcBef>
                <a:spcPts val="0"/>
              </a:spcBef>
              <a:spcAft>
                <a:spcPts val="0"/>
              </a:spcAft>
              <a:buClr>
                <a:srgbClr val="000000"/>
              </a:buClr>
              <a:buSzPts val="1500"/>
              <a:buFont typeface="Arial"/>
              <a:buNone/>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COMMUNITY SUPPORTS (CS):</a:t>
            </a:r>
            <a:endParaRPr kumimoji="0" sz="1400" b="1" i="0" u="none" strike="noStrike" kern="1200" cap="none" spc="0" normalizeH="0" baseline="0" noProof="0" dirty="0">
              <a:ln>
                <a:noFill/>
              </a:ln>
              <a:solidFill>
                <a:srgbClr val="26C3C9"/>
              </a:solidFill>
              <a:effectLst/>
              <a:uLnTx/>
              <a:uFillTx/>
              <a:latin typeface="Calibri"/>
              <a:ea typeface="Calibri"/>
              <a:cs typeface="Calibri"/>
              <a:sym typeface="Calibri"/>
            </a:endParaRPr>
          </a:p>
          <a:p>
            <a:pPr marL="457200" marR="0" lvl="0" indent="-438150" algn="l" defTabSz="457200" rtl="0" eaLnBrk="1" fontAlgn="auto" latinLnBrk="0" hangingPunct="1">
              <a:lnSpc>
                <a:spcPct val="115000"/>
              </a:lnSpc>
              <a:spcBef>
                <a:spcPts val="0"/>
              </a:spcBef>
              <a:spcAft>
                <a:spcPts val="0"/>
              </a:spcAft>
              <a:buClr>
                <a:srgbClr val="000000"/>
              </a:buClr>
              <a:buSzPts val="1500"/>
              <a:buFont typeface="Outfit"/>
              <a:buChar char="●"/>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Community Supports</a:t>
            </a:r>
            <a:r>
              <a:rPr kumimoji="0" lang="en-US" sz="1400" b="0" i="0" u="none" strike="noStrike" kern="1200" cap="none" spc="0" normalizeH="0" baseline="0" noProof="0" dirty="0">
                <a:ln>
                  <a:noFill/>
                </a:ln>
                <a:solidFill>
                  <a:srgbClr val="26C3C9"/>
                </a:solidFill>
                <a:effectLst/>
                <a:uLnTx/>
                <a:uFillTx/>
                <a:latin typeface="Calibri"/>
                <a:ea typeface="Calibri"/>
                <a:cs typeface="Calibri"/>
                <a:sym typeface="Calibri"/>
              </a:rPr>
              <a:t> </a:t>
            </a: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are services that help address members’ health related social needs, help them live healthier lives, and avoid higher, costlier levels of care</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15000"/>
              </a:lnSpc>
              <a:spcBef>
                <a:spcPts val="1600"/>
              </a:spcBef>
              <a:spcAft>
                <a:spcPts val="0"/>
              </a:spcAft>
              <a:buClr>
                <a:srgbClr val="000000"/>
              </a:buClr>
              <a:buSzPts val="2100"/>
              <a:buFont typeface="Arial"/>
              <a:buNone/>
              <a:tabLst/>
              <a:defRPr/>
            </a:pPr>
            <a:r>
              <a:rPr kumimoji="0" lang="en-US" sz="1400" b="1" i="0" u="none" strike="noStrike" kern="1200" cap="none" spc="0" normalizeH="0" baseline="0" noProof="0" dirty="0">
                <a:ln>
                  <a:noFill/>
                </a:ln>
                <a:solidFill>
                  <a:srgbClr val="26C3C9"/>
                </a:solidFill>
                <a:effectLst/>
                <a:uLnTx/>
                <a:uFillTx/>
                <a:latin typeface="Calibri"/>
                <a:ea typeface="Calibri"/>
                <a:cs typeface="Calibri"/>
                <a:sym typeface="Calibri"/>
              </a:rPr>
              <a:t>Community Supports Services (14 services in all):</a:t>
            </a:r>
            <a:endParaRPr kumimoji="0" sz="1400" b="1" i="0" u="none" strike="noStrike" kern="1200" cap="none" spc="0" normalizeH="0" baseline="0" noProof="0" dirty="0">
              <a:ln>
                <a:noFill/>
              </a:ln>
              <a:solidFill>
                <a:srgbClr val="26C3C9"/>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Housing: Navigation Services, Deposits, Tenancy and Sustaining</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Short-Term Post-Hospitalization Housing and Recuperative Care</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Day Habilitation Programs and Sobering Centers</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Nursing Facility Transition/Diversion to Assisted Living Facilities</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Community Transition Services/Nursing Facility Transition to a Home</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Respite Services, Personal Care and Homemaker Services</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Environmental Accessibility Adaptations (Home Modifications)</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Meals/Medically-Tailored Meals or Medically-Supportive Foods</a:t>
            </a:r>
            <a:endParaRPr kumimoji="0" sz="1400" b="1" i="0" u="none" strike="noStrike" kern="1200" cap="none" spc="0" normalizeH="0" baseline="0" noProof="0" dirty="0">
              <a:ln>
                <a:noFill/>
              </a:ln>
              <a:solidFill>
                <a:prstClr val="white"/>
              </a:solidFill>
              <a:effectLst/>
              <a:uLnTx/>
              <a:uFillTx/>
              <a:latin typeface="Calibri"/>
              <a:ea typeface="Calibri"/>
              <a:cs typeface="Calibri"/>
              <a:sym typeface="Calibri"/>
            </a:endParaRPr>
          </a:p>
          <a:p>
            <a:pPr marL="457200" marR="0" lvl="0" indent="-323850" algn="l" defTabSz="457200" rtl="0" eaLnBrk="1" fontAlgn="auto" latinLnBrk="0" hangingPunct="1">
              <a:lnSpc>
                <a:spcPct val="120000"/>
              </a:lnSpc>
              <a:spcBef>
                <a:spcPts val="0"/>
              </a:spcBef>
              <a:spcAft>
                <a:spcPts val="0"/>
              </a:spcAft>
              <a:buClr>
                <a:srgbClr val="000000"/>
              </a:buClr>
              <a:buSzPts val="1500"/>
              <a:buFont typeface="Calibri"/>
              <a:buChar char="●"/>
              <a:tabLst/>
              <a:defRPr/>
            </a:pPr>
            <a:r>
              <a:rPr kumimoji="0" lang="en-US" sz="1400" b="0" i="0" u="none" strike="noStrike" kern="1200" cap="none" spc="0" normalizeH="0" baseline="0" noProof="0" dirty="0">
                <a:ln>
                  <a:noFill/>
                </a:ln>
                <a:solidFill>
                  <a:srgbClr val="000000"/>
                </a:solidFill>
                <a:effectLst/>
                <a:uLnTx/>
                <a:uFillTx/>
                <a:latin typeface="Calibri"/>
                <a:ea typeface="Calibri"/>
                <a:cs typeface="Calibri"/>
                <a:sym typeface="Calibri"/>
              </a:rPr>
              <a:t>Asthma Remediation</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9668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g25609538f5f_0_111"/>
          <p:cNvSpPr txBox="1">
            <a:spLocks noGrp="1"/>
          </p:cNvSpPr>
          <p:nvPr>
            <p:ph type="body" idx="1"/>
          </p:nvPr>
        </p:nvSpPr>
        <p:spPr>
          <a:xfrm>
            <a:off x="471419" y="1253400"/>
            <a:ext cx="10515600" cy="4351200"/>
          </a:xfrm>
          <a:prstGeom prst="rect">
            <a:avLst/>
          </a:prstGeom>
          <a:noFill/>
          <a:ln>
            <a:noFill/>
          </a:ln>
        </p:spPr>
        <p:txBody>
          <a:bodyPr spcFirstLastPara="1" vert="horz" wrap="square" lIns="91433" tIns="45700" rIns="91433" bIns="45700" rtlCol="0" anchor="t" anchorCtr="0">
            <a:normAutofit fontScale="92500" lnSpcReduction="10000"/>
          </a:bodyPr>
          <a:lstStyle/>
          <a:p>
            <a:pPr marL="609585" indent="-423323">
              <a:spcBef>
                <a:spcPts val="1067"/>
              </a:spcBef>
              <a:spcAft>
                <a:spcPts val="0"/>
              </a:spcAft>
              <a:buSzPts val="1400"/>
              <a:buFont typeface="Calibri"/>
              <a:buChar char="•"/>
            </a:pPr>
            <a:r>
              <a:rPr lang="en-US" dirty="0"/>
              <a:t>Individuals Experiencing Homelessness: Adults without Dependent Children/Youth Living with Them Experiencing Homelessness</a:t>
            </a:r>
          </a:p>
          <a:p>
            <a:pPr marL="609585" indent="-423323">
              <a:spcBef>
                <a:spcPts val="1067"/>
              </a:spcBef>
              <a:spcAft>
                <a:spcPts val="0"/>
              </a:spcAft>
              <a:buSzPts val="1400"/>
              <a:buFont typeface="Calibri"/>
              <a:buChar char="•"/>
            </a:pPr>
            <a:r>
              <a:rPr lang="en-US" dirty="0"/>
              <a:t>Individuals Experiencing Homelessness: Homeless Families or Unaccompanied Children/Youth Experiencing Homelessness</a:t>
            </a:r>
          </a:p>
          <a:p>
            <a:pPr marL="609585" indent="-423323">
              <a:spcBef>
                <a:spcPts val="1067"/>
              </a:spcBef>
              <a:spcAft>
                <a:spcPts val="0"/>
              </a:spcAft>
              <a:buSzPts val="1400"/>
              <a:buFont typeface="Calibri"/>
              <a:buChar char="•"/>
            </a:pPr>
            <a:r>
              <a:rPr lang="en-US" dirty="0"/>
              <a:t>Individuals At Risk for Avoidable Hospital or ED Utilization (Formerly “High Utilizers”)</a:t>
            </a:r>
          </a:p>
          <a:p>
            <a:pPr marL="609585" indent="-423323">
              <a:spcBef>
                <a:spcPts val="1067"/>
              </a:spcBef>
              <a:spcAft>
                <a:spcPts val="0"/>
              </a:spcAft>
              <a:buSzPts val="1400"/>
              <a:buFont typeface="Calibri"/>
              <a:buChar char="•"/>
            </a:pPr>
            <a:r>
              <a:rPr lang="en-US" dirty="0"/>
              <a:t>Individuals with Serious Mental Health and/or SUD Needs</a:t>
            </a:r>
          </a:p>
          <a:p>
            <a:pPr marL="609585" indent="-423323">
              <a:spcBef>
                <a:spcPts val="1067"/>
              </a:spcBef>
              <a:spcAft>
                <a:spcPts val="0"/>
              </a:spcAft>
              <a:buSzPts val="1400"/>
              <a:buFont typeface="Calibri"/>
              <a:buChar char="•"/>
            </a:pPr>
            <a:r>
              <a:rPr lang="en-US" dirty="0"/>
              <a:t>Individuals Transitioning from Incarceration</a:t>
            </a:r>
          </a:p>
          <a:p>
            <a:pPr marL="609585" indent="-423323">
              <a:spcBef>
                <a:spcPts val="1067"/>
              </a:spcBef>
              <a:spcAft>
                <a:spcPts val="0"/>
              </a:spcAft>
              <a:buSzPts val="1400"/>
              <a:buFont typeface="Calibri"/>
              <a:buChar char="•"/>
            </a:pPr>
            <a:r>
              <a:rPr lang="en-US" dirty="0"/>
              <a:t>Adults Living in the Community and At Risk for LTC Institutionalization</a:t>
            </a:r>
          </a:p>
          <a:p>
            <a:pPr marL="609585" indent="-423323">
              <a:spcBef>
                <a:spcPts val="1067"/>
              </a:spcBef>
              <a:spcAft>
                <a:spcPts val="0"/>
              </a:spcAft>
              <a:buSzPts val="1400"/>
              <a:buFont typeface="Calibri"/>
              <a:buChar char="•"/>
            </a:pPr>
            <a:r>
              <a:rPr lang="en-US" dirty="0"/>
              <a:t>Adult Nursing Facility Residents Transitioning to the Community</a:t>
            </a:r>
          </a:p>
          <a:p>
            <a:pPr marL="609585" indent="-423323">
              <a:spcBef>
                <a:spcPts val="1067"/>
              </a:spcBef>
              <a:spcAft>
                <a:spcPts val="0"/>
              </a:spcAft>
              <a:buSzPts val="1400"/>
              <a:buFont typeface="Calibri"/>
              <a:buChar char="•"/>
            </a:pPr>
            <a:r>
              <a:rPr lang="en-US" dirty="0"/>
              <a:t>Children and Youth Enrolled in CCS or CCS WCM with Additional Needs Beyond the CCS Condition</a:t>
            </a:r>
          </a:p>
          <a:p>
            <a:pPr marL="609585" indent="-423323">
              <a:spcBef>
                <a:spcPts val="1067"/>
              </a:spcBef>
              <a:spcAft>
                <a:spcPts val="0"/>
              </a:spcAft>
              <a:buSzPts val="1400"/>
              <a:buFont typeface="Calibri"/>
              <a:buChar char="•"/>
            </a:pPr>
            <a:r>
              <a:rPr lang="en-US" dirty="0"/>
              <a:t>Children and Youth Involved in Child Welfare</a:t>
            </a:r>
          </a:p>
          <a:p>
            <a:pPr marL="609585" indent="-423323">
              <a:spcBef>
                <a:spcPts val="1067"/>
              </a:spcBef>
              <a:spcAft>
                <a:spcPts val="0"/>
              </a:spcAft>
              <a:buSzPts val="1400"/>
              <a:buFont typeface="Calibri"/>
              <a:buChar char="•"/>
            </a:pPr>
            <a:r>
              <a:rPr lang="en-US" dirty="0"/>
              <a:t>Birth Equity Population of Focus</a:t>
            </a:r>
          </a:p>
          <a:p>
            <a:pPr marL="609585" indent="-423323">
              <a:spcBef>
                <a:spcPts val="1067"/>
              </a:spcBef>
              <a:spcAft>
                <a:spcPts val="0"/>
              </a:spcAft>
              <a:buSzPts val="1400"/>
              <a:buFont typeface="Calibri"/>
              <a:buChar char="•"/>
            </a:pPr>
            <a:endParaRPr lang="en-US" dirty="0"/>
          </a:p>
        </p:txBody>
      </p:sp>
      <p:sp>
        <p:nvSpPr>
          <p:cNvPr id="2" name="Google Shape;165;p8">
            <a:extLst>
              <a:ext uri="{FF2B5EF4-FFF2-40B4-BE49-F238E27FC236}">
                <a16:creationId xmlns:a16="http://schemas.microsoft.com/office/drawing/2014/main" id="{281B0584-BED9-D0AE-6352-7017B566C05F}"/>
              </a:ext>
            </a:extLst>
          </p:cNvPr>
          <p:cNvSpPr txBox="1">
            <a:spLocks/>
          </p:cNvSpPr>
          <p:nvPr/>
        </p:nvSpPr>
        <p:spPr>
          <a:xfrm>
            <a:off x="612203" y="521297"/>
            <a:ext cx="10978219" cy="1007311"/>
          </a:xfrm>
          <a:prstGeom prst="rect">
            <a:avLst/>
          </a:prstGeom>
          <a:noFill/>
          <a:ln>
            <a:noFill/>
          </a:ln>
        </p:spPr>
        <p:txBody>
          <a:bodyPr spcFirstLastPara="1" vert="horz" wrap="square" lIns="0" tIns="0" rIns="0" bIns="0" rtlCol="0" anchor="t" anchorCtr="0">
            <a:normAutofit/>
          </a:bodyPr>
          <a:lstStyle>
            <a:lvl1pPr algn="l" defTabSz="914400" rtl="0" eaLnBrk="1" latinLnBrk="0" hangingPunct="1">
              <a:lnSpc>
                <a:spcPct val="85000"/>
              </a:lnSpc>
              <a:spcBef>
                <a:spcPct val="0"/>
              </a:spcBef>
              <a:buNone/>
              <a:defRPr sz="3200" b="1" kern="1200" spc="-50" baseline="0">
                <a:solidFill>
                  <a:schemeClr val="accent1"/>
                </a:solidFill>
                <a:latin typeface="+mn-lt"/>
                <a:ea typeface="+mj-ea"/>
                <a:cs typeface="+mj-cs"/>
              </a:defRPr>
            </a:lvl1pPr>
          </a:lstStyle>
          <a:p>
            <a:pPr marL="0" marR="0" lvl="0" indent="0" algn="l" defTabSz="914400" rtl="0" eaLnBrk="1" fontAlgn="auto" latinLnBrk="0" hangingPunct="1">
              <a:lnSpc>
                <a:spcPct val="90000"/>
              </a:lnSpc>
              <a:spcBef>
                <a:spcPts val="0"/>
              </a:spcBef>
              <a:spcAft>
                <a:spcPts val="0"/>
              </a:spcAft>
              <a:buClr>
                <a:srgbClr val="CB177D"/>
              </a:buClr>
              <a:buSzPts val="3200"/>
              <a:buFontTx/>
              <a:buNone/>
              <a:tabLst/>
              <a:defRPr/>
            </a:pPr>
            <a:r>
              <a:rPr kumimoji="0" lang="en-US" sz="3200" i="0" u="none" strike="noStrike" kern="1200" cap="none" spc="-50" normalizeH="0" baseline="0" noProof="0" dirty="0">
                <a:ln>
                  <a:noFill/>
                </a:ln>
                <a:solidFill>
                  <a:srgbClr val="26C3C9"/>
                </a:solidFill>
                <a:effectLst/>
                <a:uLnTx/>
                <a:uFillTx/>
                <a:latin typeface="Calibri" panose="020F0502020204030204"/>
                <a:ea typeface="+mj-ea"/>
                <a:cs typeface="+mj-cs"/>
              </a:rPr>
              <a:t>Enhanced Care Management (ECM) Benefit Populations of Focus</a:t>
            </a:r>
            <a:endParaRPr kumimoji="0" lang="en-US" sz="3200" i="0" u="none" strike="noStrike" kern="1200" cap="none" spc="-50" normalizeH="0" baseline="0" noProof="0" dirty="0">
              <a:ln>
                <a:noFill/>
              </a:ln>
              <a:solidFill>
                <a:srgbClr val="26C3C9"/>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3249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289B-56E9-F36B-ECA0-2CA74B4EBE67}"/>
              </a:ext>
            </a:extLst>
          </p:cNvPr>
          <p:cNvSpPr>
            <a:spLocks noGrp="1"/>
          </p:cNvSpPr>
          <p:nvPr>
            <p:ph type="title"/>
          </p:nvPr>
        </p:nvSpPr>
        <p:spPr>
          <a:xfrm>
            <a:off x="394636" y="476248"/>
            <a:ext cx="10058400" cy="1450757"/>
          </a:xfrm>
        </p:spPr>
        <p:txBody>
          <a:bodyPr/>
          <a:lstStyle/>
          <a:p>
            <a:r>
              <a:rPr lang="en-US" b="1" dirty="0">
                <a:latin typeface="+mn-lt"/>
              </a:rPr>
              <a:t>2023 Q3 ECM Enrollment Data – Sacramento County</a:t>
            </a:r>
          </a:p>
        </p:txBody>
      </p:sp>
      <p:graphicFrame>
        <p:nvGraphicFramePr>
          <p:cNvPr id="4" name="Table 3">
            <a:extLst>
              <a:ext uri="{FF2B5EF4-FFF2-40B4-BE49-F238E27FC236}">
                <a16:creationId xmlns:a16="http://schemas.microsoft.com/office/drawing/2014/main" id="{7C8CB61B-2D64-A613-BE9D-81AF6A2D6345}"/>
              </a:ext>
            </a:extLst>
          </p:cNvPr>
          <p:cNvGraphicFramePr>
            <a:graphicFrameLocks noGrp="1"/>
          </p:cNvGraphicFramePr>
          <p:nvPr>
            <p:extLst>
              <p:ext uri="{D42A27DB-BD31-4B8C-83A1-F6EECF244321}">
                <p14:modId xmlns:p14="http://schemas.microsoft.com/office/powerpoint/2010/main" val="3947265206"/>
              </p:ext>
            </p:extLst>
          </p:nvPr>
        </p:nvGraphicFramePr>
        <p:xfrm>
          <a:off x="394636" y="949310"/>
          <a:ext cx="10058398" cy="5192762"/>
        </p:xfrm>
        <a:graphic>
          <a:graphicData uri="http://schemas.openxmlformats.org/drawingml/2006/table">
            <a:tbl>
              <a:tblPr firstRow="1" bandRow="1">
                <a:tableStyleId>{5C22544A-7EE6-4342-B048-85BDC9FD1C3A}</a:tableStyleId>
              </a:tblPr>
              <a:tblGrid>
                <a:gridCol w="3797502">
                  <a:extLst>
                    <a:ext uri="{9D8B030D-6E8A-4147-A177-3AD203B41FA5}">
                      <a16:colId xmlns:a16="http://schemas.microsoft.com/office/drawing/2014/main" val="3116123809"/>
                    </a:ext>
                  </a:extLst>
                </a:gridCol>
                <a:gridCol w="907744">
                  <a:extLst>
                    <a:ext uri="{9D8B030D-6E8A-4147-A177-3AD203B41FA5}">
                      <a16:colId xmlns:a16="http://schemas.microsoft.com/office/drawing/2014/main" val="1363457603"/>
                    </a:ext>
                  </a:extLst>
                </a:gridCol>
                <a:gridCol w="1053209">
                  <a:extLst>
                    <a:ext uri="{9D8B030D-6E8A-4147-A177-3AD203B41FA5}">
                      <a16:colId xmlns:a16="http://schemas.microsoft.com/office/drawing/2014/main" val="1882790955"/>
                    </a:ext>
                  </a:extLst>
                </a:gridCol>
                <a:gridCol w="1013614">
                  <a:extLst>
                    <a:ext uri="{9D8B030D-6E8A-4147-A177-3AD203B41FA5}">
                      <a16:colId xmlns:a16="http://schemas.microsoft.com/office/drawing/2014/main" val="3042703269"/>
                    </a:ext>
                  </a:extLst>
                </a:gridCol>
                <a:gridCol w="1124479">
                  <a:extLst>
                    <a:ext uri="{9D8B030D-6E8A-4147-A177-3AD203B41FA5}">
                      <a16:colId xmlns:a16="http://schemas.microsoft.com/office/drawing/2014/main" val="3208830823"/>
                    </a:ext>
                  </a:extLst>
                </a:gridCol>
                <a:gridCol w="1053209">
                  <a:extLst>
                    <a:ext uri="{9D8B030D-6E8A-4147-A177-3AD203B41FA5}">
                      <a16:colId xmlns:a16="http://schemas.microsoft.com/office/drawing/2014/main" val="3063145688"/>
                    </a:ext>
                  </a:extLst>
                </a:gridCol>
                <a:gridCol w="1108641">
                  <a:extLst>
                    <a:ext uri="{9D8B030D-6E8A-4147-A177-3AD203B41FA5}">
                      <a16:colId xmlns:a16="http://schemas.microsoft.com/office/drawing/2014/main" val="610796991"/>
                    </a:ext>
                  </a:extLst>
                </a:gridCol>
              </a:tblGrid>
              <a:tr h="462578">
                <a:tc rowSpan="2">
                  <a:txBody>
                    <a:bodyPr/>
                    <a:lstStyle/>
                    <a:p>
                      <a:pPr algn="ctr"/>
                      <a:r>
                        <a:rPr lang="en-US" sz="1400" dirty="0"/>
                        <a:t>Population of 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Aetna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Anthem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HealthNet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Kaiser Permanente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Molina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2312015543"/>
                  </a:ext>
                </a:extLst>
              </a:tr>
              <a:tr h="462578">
                <a:tc vMerge="1">
                  <a:txBody>
                    <a:bodyPr/>
                    <a:lstStyle/>
                    <a:p>
                      <a:endParaRPr lang="en-US" dirty="0"/>
                    </a:p>
                  </a:txBody>
                  <a:tcPr>
                    <a:solidFill>
                      <a:schemeClr val="tx1">
                        <a:lumMod val="90000"/>
                        <a:lumOff val="10000"/>
                      </a:schemeClr>
                    </a:solidFill>
                  </a:tcPr>
                </a:tc>
                <a:tc>
                  <a:txBody>
                    <a:bodyPr/>
                    <a:lstStyle/>
                    <a:p>
                      <a:pPr algn="ctr"/>
                      <a:r>
                        <a:rPr lang="en-US" sz="1400" dirty="0"/>
                        <a:t>Q3</a:t>
                      </a:r>
                    </a:p>
                    <a:p>
                      <a:pPr algn="ctr"/>
                      <a:r>
                        <a:rPr lang="en-US" sz="14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rPr>
                        <a:t>Q3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Q3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2023</a:t>
                      </a:r>
                      <a:endPar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Q3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2023</a:t>
                      </a:r>
                      <a:endPar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Q3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C48"/>
                          </a:solidFill>
                          <a:effectLst/>
                          <a:uLnTx/>
                          <a:uFillTx/>
                          <a:latin typeface="Calibri" panose="020F0502020204030204"/>
                          <a:ea typeface="+mn-ea"/>
                          <a:cs typeface="+mn-cs"/>
                        </a:rPr>
                        <a:t>2023</a:t>
                      </a:r>
                      <a:endPar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rPr>
                        <a:t>Q3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C48"/>
                          </a:solidFill>
                          <a:effectLst/>
                          <a:uLnTx/>
                          <a:uFillTx/>
                          <a:latin typeface="Calibri" panose="020F0502020204030204"/>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8341071"/>
                  </a:ext>
                </a:extLst>
              </a:tr>
              <a:tr h="462578">
                <a:tc>
                  <a:txBody>
                    <a:bodyPr/>
                    <a:lstStyle/>
                    <a:p>
                      <a:pPr algn="ctr"/>
                      <a:r>
                        <a:rPr lang="en-US" sz="1400" dirty="0">
                          <a:solidFill>
                            <a:schemeClr val="bg1"/>
                          </a:solidFill>
                        </a:rPr>
                        <a:t>Adult – At Risk for Institutionalization eligible for 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7845539"/>
                  </a:ext>
                </a:extLst>
              </a:tr>
              <a:tr h="357200">
                <a:tc>
                  <a:txBody>
                    <a:bodyPr/>
                    <a:lstStyle/>
                    <a:p>
                      <a:pPr algn="ctr"/>
                      <a:r>
                        <a:rPr lang="en-US" sz="1400" dirty="0">
                          <a:solidFill>
                            <a:schemeClr val="bg1"/>
                          </a:solidFill>
                        </a:rPr>
                        <a:t>Adult – Experiencing Homelessness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540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3477903"/>
                  </a:ext>
                </a:extLst>
              </a:tr>
              <a:tr h="357200">
                <a:tc>
                  <a:txBody>
                    <a:bodyPr/>
                    <a:lstStyle/>
                    <a:p>
                      <a:pPr algn="ctr"/>
                      <a:r>
                        <a:rPr lang="en-US" sz="1400" dirty="0">
                          <a:solidFill>
                            <a:schemeClr val="bg1"/>
                          </a:solidFill>
                        </a:rPr>
                        <a:t>Adult – High Utilizers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363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2583141"/>
                  </a:ext>
                </a:extLst>
              </a:tr>
              <a:tr h="357200">
                <a:tc>
                  <a:txBody>
                    <a:bodyPr/>
                    <a:lstStyle/>
                    <a:p>
                      <a:pPr algn="ctr"/>
                      <a:r>
                        <a:rPr lang="en-US" sz="1400" dirty="0">
                          <a:solidFill>
                            <a:schemeClr val="bg1"/>
                          </a:solidFill>
                        </a:rPr>
                        <a:t>Adult – Nursing Home Transition to Community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3455138"/>
                  </a:ext>
                </a:extLst>
              </a:tr>
              <a:tr h="357200">
                <a:tc>
                  <a:txBody>
                    <a:bodyPr/>
                    <a:lstStyle/>
                    <a:p>
                      <a:pPr algn="ctr"/>
                      <a:r>
                        <a:rPr lang="en-US" sz="1400" dirty="0">
                          <a:solidFill>
                            <a:schemeClr val="bg1"/>
                          </a:solidFill>
                        </a:rPr>
                        <a:t>Adult – Transitioning from Incarceration (WPC)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25576"/>
                  </a:ext>
                </a:extLst>
              </a:tr>
              <a:tr h="380682">
                <a:tc>
                  <a:txBody>
                    <a:bodyPr/>
                    <a:lstStyle/>
                    <a:p>
                      <a:pPr algn="ctr"/>
                      <a:r>
                        <a:rPr lang="en-US" sz="1400" dirty="0">
                          <a:solidFill>
                            <a:schemeClr val="bg1"/>
                          </a:solidFill>
                        </a:rPr>
                        <a:t>Adult – SMI/SUD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343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797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1227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8874337"/>
                  </a:ext>
                </a:extLst>
              </a:tr>
              <a:tr h="293651">
                <a:tc>
                  <a:txBody>
                    <a:bodyPr/>
                    <a:lstStyle/>
                    <a:p>
                      <a:pPr algn="ctr"/>
                      <a:r>
                        <a:rPr lang="en-US" sz="1400" dirty="0">
                          <a:solidFill>
                            <a:schemeClr val="bg1"/>
                          </a:solidFill>
                        </a:rPr>
                        <a:t>Child – Homelessness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1277455"/>
                  </a:ext>
                </a:extLst>
              </a:tr>
              <a:tr h="293651">
                <a:tc>
                  <a:txBody>
                    <a:bodyPr/>
                    <a:lstStyle/>
                    <a:p>
                      <a:pPr algn="ctr"/>
                      <a:r>
                        <a:rPr lang="en-US" sz="1400" dirty="0">
                          <a:solidFill>
                            <a:schemeClr val="bg1"/>
                          </a:solidFill>
                        </a:rPr>
                        <a:t>Child – High Utilizers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4432283"/>
                  </a:ext>
                </a:extLst>
              </a:tr>
              <a:tr h="293651">
                <a:tc>
                  <a:txBody>
                    <a:bodyPr/>
                    <a:lstStyle/>
                    <a:p>
                      <a:pPr algn="ctr"/>
                      <a:r>
                        <a:rPr lang="en-US" sz="1400" dirty="0">
                          <a:solidFill>
                            <a:schemeClr val="bg1"/>
                          </a:solidFill>
                        </a:rPr>
                        <a:t>Child – 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4430869"/>
                  </a:ext>
                </a:extLst>
              </a:tr>
              <a:tr h="293651">
                <a:tc>
                  <a:txBody>
                    <a:bodyPr/>
                    <a:lstStyle/>
                    <a:p>
                      <a:pPr algn="ctr"/>
                      <a:r>
                        <a:rPr lang="en-US" sz="1400" dirty="0">
                          <a:solidFill>
                            <a:schemeClr val="bg1"/>
                          </a:solidFill>
                        </a:rPr>
                        <a:t>Child – Child Welfare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661786"/>
                  </a:ext>
                </a:extLst>
              </a:tr>
              <a:tr h="293651">
                <a:tc>
                  <a:txBody>
                    <a:bodyPr/>
                    <a:lstStyle/>
                    <a:p>
                      <a:pPr algn="ctr"/>
                      <a:r>
                        <a:rPr lang="en-US" sz="1400" dirty="0">
                          <a:solidFill>
                            <a:schemeClr val="bg1"/>
                          </a:solidFill>
                        </a:rPr>
                        <a:t>Child – CCS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945438"/>
                  </a:ext>
                </a:extLst>
              </a:tr>
              <a:tr h="293651">
                <a:tc>
                  <a:txBody>
                    <a:bodyPr/>
                    <a:lstStyle/>
                    <a:p>
                      <a:pPr algn="ctr"/>
                      <a:r>
                        <a:rPr lang="en-US" sz="1400" dirty="0">
                          <a:solidFill>
                            <a:schemeClr val="bg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algn="ctr"/>
                      <a:r>
                        <a:rPr lang="en-US" sz="1400" dirty="0"/>
                        <a:t>921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1543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1106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648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672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4890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076283"/>
                  </a:ext>
                </a:extLst>
              </a:tr>
            </a:tbl>
          </a:graphicData>
        </a:graphic>
      </p:graphicFrame>
    </p:spTree>
    <p:extLst>
      <p:ext uri="{BB962C8B-B14F-4D97-AF65-F5344CB8AC3E}">
        <p14:creationId xmlns:p14="http://schemas.microsoft.com/office/powerpoint/2010/main" val="16578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289B-56E9-F36B-ECA0-2CA74B4EBE67}"/>
              </a:ext>
            </a:extLst>
          </p:cNvPr>
          <p:cNvSpPr>
            <a:spLocks noGrp="1"/>
          </p:cNvSpPr>
          <p:nvPr>
            <p:ph type="title"/>
          </p:nvPr>
        </p:nvSpPr>
        <p:spPr>
          <a:xfrm>
            <a:off x="385009" y="514748"/>
            <a:ext cx="11633735" cy="1419929"/>
          </a:xfrm>
        </p:spPr>
        <p:txBody>
          <a:bodyPr/>
          <a:lstStyle/>
          <a:p>
            <a:r>
              <a:rPr lang="en-US" b="1" dirty="0">
                <a:latin typeface="+mn-lt"/>
              </a:rPr>
              <a:t>2023 Q3 Community Supports Enrollment Data – Sacramento County</a:t>
            </a:r>
          </a:p>
        </p:txBody>
      </p:sp>
      <p:pic>
        <p:nvPicPr>
          <p:cNvPr id="7" name="Picture 6">
            <a:extLst>
              <a:ext uri="{FF2B5EF4-FFF2-40B4-BE49-F238E27FC236}">
                <a16:creationId xmlns:a16="http://schemas.microsoft.com/office/drawing/2014/main" id="{AE145890-CCB7-9EA2-84E9-AB48F8DD5FAB}"/>
              </a:ext>
            </a:extLst>
          </p:cNvPr>
          <p:cNvPicPr>
            <a:picLocks noChangeAspect="1"/>
          </p:cNvPicPr>
          <p:nvPr/>
        </p:nvPicPr>
        <p:blipFill rotWithShape="1">
          <a:blip r:embed="rId2"/>
          <a:srcRect t="740" b="-1"/>
          <a:stretch/>
        </p:blipFill>
        <p:spPr>
          <a:xfrm>
            <a:off x="596766" y="1106904"/>
            <a:ext cx="10568539" cy="5141769"/>
          </a:xfrm>
          <a:prstGeom prst="rect">
            <a:avLst/>
          </a:prstGeom>
        </p:spPr>
      </p:pic>
    </p:spTree>
    <p:extLst>
      <p:ext uri="{BB962C8B-B14F-4D97-AF65-F5344CB8AC3E}">
        <p14:creationId xmlns:p14="http://schemas.microsoft.com/office/powerpoint/2010/main" val="1434263779"/>
      </p:ext>
    </p:extLst>
  </p:cSld>
  <p:clrMapOvr>
    <a:masterClrMapping/>
  </p:clrMapOvr>
</p:sld>
</file>

<file path=ppt/theme/theme1.xml><?xml version="1.0" encoding="utf-8"?>
<a:theme xmlns:a="http://schemas.openxmlformats.org/drawingml/2006/main" name="Retrospect">
  <a:themeElements>
    <a:clrScheme name="Custom 1">
      <a:dk1>
        <a:srgbClr val="002C48"/>
      </a:dk1>
      <a:lt1>
        <a:sysClr val="window" lastClr="FFFFFF"/>
      </a:lt1>
      <a:dk2>
        <a:srgbClr val="333333"/>
      </a:dk2>
      <a:lt2>
        <a:srgbClr val="EEEAE5"/>
      </a:lt2>
      <a:accent1>
        <a:srgbClr val="26C3C9"/>
      </a:accent1>
      <a:accent2>
        <a:srgbClr val="0B5152"/>
      </a:accent2>
      <a:accent3>
        <a:srgbClr val="CF1D67"/>
      </a:accent3>
      <a:accent4>
        <a:srgbClr val="D75128"/>
      </a:accent4>
      <a:accent5>
        <a:srgbClr val="F37021"/>
      </a:accent5>
      <a:accent6>
        <a:srgbClr val="8DB734"/>
      </a:accent6>
      <a:hlink>
        <a:srgbClr val="008C8D"/>
      </a:hlink>
      <a:folHlink>
        <a:srgbClr val="008C8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E38FE05592B644B5A037509CADF557" ma:contentTypeVersion="2" ma:contentTypeDescription="Create a new document." ma:contentTypeScope="" ma:versionID="f8b6717c70c32999aaebd38d0c8342f7">
  <xsd:schema xmlns:xsd="http://www.w3.org/2001/XMLSchema" xmlns:xs="http://www.w3.org/2001/XMLSchema" xmlns:p="http://schemas.microsoft.com/office/2006/metadata/properties" xmlns:ns1="http://schemas.microsoft.com/sharepoint/v3" xmlns:ns2="74bc5515-fb9b-4c41-bb9f-ea35aa83ea39" targetNamespace="http://schemas.microsoft.com/office/2006/metadata/properties" ma:root="true" ma:fieldsID="435639bd11d9b7616923988c83abc01e" ns1:_="" ns2:_="">
    <xsd:import namespace="http://schemas.microsoft.com/sharepoint/v3"/>
    <xsd:import namespace="74bc5515-fb9b-4c41-bb9f-ea35aa83ea3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bc5515-fb9b-4c41-bb9f-ea35aa83ea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A125E1-8E62-4ADB-8ED0-E2FE7CCED8F5}">
  <ds:schemaRefs>
    <ds:schemaRef ds:uri="http://schemas.microsoft.com/office/2006/documentManagement/types"/>
    <ds:schemaRef ds:uri="934ab63d-d1b6-412a-914b-27b55c2223b6"/>
    <ds:schemaRef ds:uri="cc44bc29-31d8-418b-8eb0-ee672f7c9c93"/>
    <ds:schemaRef ds:uri="http://purl.org/dc/elements/1.1/"/>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4F8B9AA-9F25-478E-B4D0-9E423E09ADCC}">
  <ds:schemaRefs>
    <ds:schemaRef ds:uri="http://schemas.microsoft.com/sharepoint/v3/contenttype/forms"/>
  </ds:schemaRefs>
</ds:datastoreItem>
</file>

<file path=customXml/itemProps3.xml><?xml version="1.0" encoding="utf-8"?>
<ds:datastoreItem xmlns:ds="http://schemas.openxmlformats.org/officeDocument/2006/customXml" ds:itemID="{C4F97A47-2E41-4C11-BDEC-9E796E67DE69}"/>
</file>

<file path=docProps/app.xml><?xml version="1.0" encoding="utf-8"?>
<Properties xmlns="http://schemas.openxmlformats.org/officeDocument/2006/extended-properties" xmlns:vt="http://schemas.openxmlformats.org/officeDocument/2006/docPropsVTypes">
  <Template/>
  <TotalTime>4872</TotalTime>
  <Words>1649</Words>
  <Application>Microsoft Office PowerPoint</Application>
  <PresentationFormat>Widescreen</PresentationFormat>
  <Paragraphs>241</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Outfit</vt:lpstr>
      <vt:lpstr>Retrospect</vt:lpstr>
      <vt:lpstr>CalAIM Implementation in Sacramento County  Program Updates for Sacramento County Health Authority Commission  January 16, 2024</vt:lpstr>
      <vt:lpstr>PowerPoint Presentation</vt:lpstr>
      <vt:lpstr> Overview of Medi-Cal Managed Care Plan (MCP) CalAIM Collaboration in Sacramento County   </vt:lpstr>
      <vt:lpstr>PowerPoint Presentation</vt:lpstr>
      <vt:lpstr> Enhanced Care Management (ECM) Benefit and Community Supports Implementation in Sacramento County   </vt:lpstr>
      <vt:lpstr>A Journey to a Healthier California for All </vt:lpstr>
      <vt:lpstr>PowerPoint Presentation</vt:lpstr>
      <vt:lpstr>2023 Q3 ECM Enrollment Data – Sacramento County</vt:lpstr>
      <vt:lpstr>2023 Q3 Community Supports Enrollment Data – Sacramento County</vt:lpstr>
      <vt:lpstr>Aligned MCP CalAIM Incentive Payment Program (IPP) Investments in Sacramento County</vt:lpstr>
      <vt:lpstr> Street Medicine Implementation in Sacramento County   </vt:lpstr>
      <vt:lpstr>PowerPoint Presentation</vt:lpstr>
      <vt:lpstr>PowerPoint Presentation</vt:lpstr>
      <vt:lpstr>PowerPoint Presentation</vt:lpstr>
      <vt:lpstr>PowerPoint Presentation</vt:lpstr>
      <vt:lpstr>Aligned MCP Housing and Homelessness Incentive Program (HHIP) Investments in Sacramento County</vt:lpstr>
      <vt:lpstr>Looking Ahead – What’s Next in 2024?</vt:lpstr>
      <vt:lpstr>Medi-Cal Program Changes in 2024 and Beyond</vt:lpstr>
    </vt:vector>
  </TitlesOfParts>
  <Company>Centene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and Homeless Incentive Program (HHIP)</dc:title>
  <dc:creator>Kelly Yu</dc:creator>
  <cp:lastModifiedBy>Patterson. Gina</cp:lastModifiedBy>
  <cp:revision>76</cp:revision>
  <dcterms:created xsi:type="dcterms:W3CDTF">2022-05-03T01:15:31Z</dcterms:created>
  <dcterms:modified xsi:type="dcterms:W3CDTF">2024-03-04T16:27:02Z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776955-85f6-4fec-9553-96dd3e0373c4_Enabled">
    <vt:lpwstr>true</vt:lpwstr>
  </property>
  <property fmtid="{D5CDD505-2E9C-101B-9397-08002B2CF9AE}" pid="3" name="MSIP_Label_5a776955-85f6-4fec-9553-96dd3e0373c4_SetDate">
    <vt:lpwstr>2022-05-03T01:15:31Z</vt:lpwstr>
  </property>
  <property fmtid="{D5CDD505-2E9C-101B-9397-08002B2CF9AE}" pid="4" name="MSIP_Label_5a776955-85f6-4fec-9553-96dd3e0373c4_Method">
    <vt:lpwstr>Standard</vt:lpwstr>
  </property>
  <property fmtid="{D5CDD505-2E9C-101B-9397-08002B2CF9AE}" pid="5" name="MSIP_Label_5a776955-85f6-4fec-9553-96dd3e0373c4_Name">
    <vt:lpwstr>Confidential</vt:lpwstr>
  </property>
  <property fmtid="{D5CDD505-2E9C-101B-9397-08002B2CF9AE}" pid="6" name="MSIP_Label_5a776955-85f6-4fec-9553-96dd3e0373c4_SiteId">
    <vt:lpwstr>f45ccc07-e57e-4d15-bf6f-f6cbccd2d395</vt:lpwstr>
  </property>
  <property fmtid="{D5CDD505-2E9C-101B-9397-08002B2CF9AE}" pid="7" name="MSIP_Label_5a776955-85f6-4fec-9553-96dd3e0373c4_ActionId">
    <vt:lpwstr>2e64a3a1-f971-4d6b-acc1-345b55eaead7</vt:lpwstr>
  </property>
  <property fmtid="{D5CDD505-2E9C-101B-9397-08002B2CF9AE}" pid="8" name="MSIP_Label_5a776955-85f6-4fec-9553-96dd3e0373c4_ContentBits">
    <vt:lpwstr>0</vt:lpwstr>
  </property>
  <property fmtid="{D5CDD505-2E9C-101B-9397-08002B2CF9AE}" pid="9" name="ContentTypeId">
    <vt:lpwstr>0x010100D1E38FE05592B644B5A037509CADF557</vt:lpwstr>
  </property>
</Properties>
</file>